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354" r:id="rId3"/>
    <p:sldId id="355" r:id="rId4"/>
    <p:sldId id="356" r:id="rId5"/>
    <p:sldId id="357" r:id="rId6"/>
    <p:sldId id="358" r:id="rId7"/>
    <p:sldId id="359" r:id="rId8"/>
    <p:sldId id="360" r:id="rId9"/>
    <p:sldId id="361" r:id="rId10"/>
    <p:sldId id="362" r:id="rId11"/>
    <p:sldId id="363" r:id="rId12"/>
    <p:sldId id="368" r:id="rId13"/>
    <p:sldId id="366" r:id="rId14"/>
    <p:sldId id="367" r:id="rId15"/>
    <p:sldId id="369" r:id="rId16"/>
    <p:sldId id="370" r:id="rId17"/>
    <p:sldId id="371" r:id="rId18"/>
    <p:sldId id="372" r:id="rId19"/>
    <p:sldId id="373" r:id="rId20"/>
    <p:sldId id="374" r:id="rId21"/>
    <p:sldId id="375" r:id="rId22"/>
    <p:sldId id="376" r:id="rId23"/>
    <p:sldId id="377"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42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fld id="{F648B1DC-AB2D-4C62-8D65-11A871C962C6}" type="datetimeFigureOut">
              <a:rPr lang="en-US"/>
              <a:pPr>
                <a:defRPr/>
              </a:pPr>
              <a:t>3/26/2020</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10"/>
          <p:cNvSpPr>
            <a:spLocks noGrp="1"/>
          </p:cNvSpPr>
          <p:nvPr>
            <p:ph type="sldNum" sz="quarter" idx="12"/>
          </p:nvPr>
        </p:nvSpPr>
        <p:spPr/>
        <p:txBody>
          <a:bodyPr/>
          <a:lstStyle>
            <a:lvl1pPr>
              <a:defRPr/>
            </a:lvl1pPr>
            <a:extLst/>
          </a:lstStyle>
          <a:p>
            <a:pPr>
              <a:defRPr/>
            </a:pPr>
            <a:fld id="{3DF6FD33-BC60-4AEB-A8BD-2BCB0AA25AA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9FD34F5C-F8AF-4AE5-A1F3-3E1F18F495B2}" type="datetimeFigureOut">
              <a:rPr lang="en-US"/>
              <a:pPr>
                <a:defRPr/>
              </a:pPr>
              <a:t>3/26/2020</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13D6A67A-6462-4A19-BAAE-0C016C51011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D2301543-34B0-47EA-95B3-203FE0E78840}" type="datetimeFigureOut">
              <a:rPr lang="en-US"/>
              <a:pPr>
                <a:defRPr/>
              </a:pPr>
              <a:t>3/26/2020</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D4A52761-11C1-4B36-ACF8-DEC6170A54D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03CD26A8-81A5-4015-AF13-13DDB5507B33}" type="datetimeFigureOut">
              <a:rPr lang="en-US"/>
              <a:pPr>
                <a:defRPr/>
              </a:pPr>
              <a:t>3/26/2020</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88B74FA0-9019-4FA1-B373-6016BAA3A21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66180638-A7FF-4AE5-9E9B-E3B0E27557AB}" type="datetimeFigureOut">
              <a:rPr lang="en-US"/>
              <a:pPr>
                <a:defRPr/>
              </a:pPr>
              <a:t>3/26/2020</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99870EE9-7458-45B2-BADF-15DB0E8811A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EFCDA56C-74EC-425F-8C59-85FDF50C3CF5}" type="datetimeFigureOut">
              <a:rPr lang="en-US"/>
              <a:pPr>
                <a:defRPr/>
              </a:pPr>
              <a:t>3/26/2020</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8BFCBDE7-4999-4284-B4DA-E9DFE1A30CD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fld id="{7485CD38-0F7B-4E97-98C6-AC0A63A36D50}" type="datetimeFigureOut">
              <a:rPr lang="en-US"/>
              <a:pPr>
                <a:defRPr/>
              </a:pPr>
              <a:t>3/26/2020</a:t>
            </a:fld>
            <a:endParaRPr lang="en-US"/>
          </a:p>
        </p:txBody>
      </p:sp>
      <p:sp>
        <p:nvSpPr>
          <p:cNvPr id="8" name="Footer Placeholder 17"/>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23B49CC4-AF63-4F5E-8A16-698D2A6F2AB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fld id="{36DF1383-7ED7-4EE1-B27C-3F4C2DA061BF}" type="datetimeFigureOut">
              <a:rPr lang="en-US"/>
              <a:pPr>
                <a:defRPr/>
              </a:pPr>
              <a:t>3/26/2020</a:t>
            </a:fld>
            <a:endParaRPr lang="en-US"/>
          </a:p>
        </p:txBody>
      </p:sp>
      <p:sp>
        <p:nvSpPr>
          <p:cNvPr id="4" name="Footer Placeholder 1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E4A2BF57-2270-4ECE-AE04-A3AFBCB0DD2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Date Placeholder 1"/>
          <p:cNvSpPr>
            <a:spLocks noGrp="1"/>
          </p:cNvSpPr>
          <p:nvPr>
            <p:ph type="dt" sz="half" idx="10"/>
          </p:nvPr>
        </p:nvSpPr>
        <p:spPr/>
        <p:txBody>
          <a:bodyPr/>
          <a:lstStyle>
            <a:lvl1pPr>
              <a:defRPr/>
            </a:lvl1pPr>
            <a:extLst/>
          </a:lstStyle>
          <a:p>
            <a:pPr>
              <a:defRPr/>
            </a:pPr>
            <a:fld id="{320B0580-5071-41DB-B086-ECFB60D8EFCC}" type="datetimeFigureOut">
              <a:rPr lang="en-US"/>
              <a:pPr>
                <a:defRPr/>
              </a:pPr>
              <a:t>3/26/2020</a:t>
            </a:fld>
            <a:endParaRPr lang="en-US"/>
          </a:p>
        </p:txBody>
      </p:sp>
      <p:sp>
        <p:nvSpPr>
          <p:cNvPr id="4" name="Footer Placeholder 2"/>
          <p:cNvSpPr>
            <a:spLocks noGrp="1"/>
          </p:cNvSpPr>
          <p:nvPr>
            <p:ph type="ftr" sz="quarter" idx="11"/>
          </p:nvPr>
        </p:nvSpPr>
        <p:spPr/>
        <p:txBody>
          <a:bodyPr/>
          <a:lstStyle>
            <a:lvl1pPr>
              <a:defRPr/>
            </a:lvl1pPr>
            <a:extLst/>
          </a:lstStyle>
          <a:p>
            <a:pPr>
              <a:defRPr/>
            </a:pPr>
            <a:endParaRPr lang="en-US"/>
          </a:p>
        </p:txBody>
      </p:sp>
      <p:sp>
        <p:nvSpPr>
          <p:cNvPr id="5" name="Slide Number Placeholder 3"/>
          <p:cNvSpPr>
            <a:spLocks noGrp="1"/>
          </p:cNvSpPr>
          <p:nvPr>
            <p:ph type="sldNum" sz="quarter" idx="12"/>
          </p:nvPr>
        </p:nvSpPr>
        <p:spPr/>
        <p:txBody>
          <a:bodyPr/>
          <a:lstStyle>
            <a:lvl1pPr>
              <a:defRPr/>
            </a:lvl1pPr>
            <a:extLst/>
          </a:lstStyle>
          <a:p>
            <a:pPr>
              <a:defRPr/>
            </a:pPr>
            <a:fld id="{269BB8E8-FB0C-4F43-AC71-306024F6830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E13F9959-50D0-45DD-AD2D-2A750E9FEBB9}" type="datetimeFigureOut">
              <a:rPr lang="en-US"/>
              <a:pPr>
                <a:defRPr/>
              </a:pPr>
              <a:t>3/26/2020</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77BB84AA-D50B-4CF9-AA35-4ACB9B5EF92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fld id="{E5DB06F5-353B-4958-BF31-7BB17B0CF57F}" type="datetimeFigureOut">
              <a:rPr lang="en-US"/>
              <a:pPr>
                <a:defRPr/>
              </a:pPr>
              <a:t>3/26/2020</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62C72492-A980-40E3-830B-0831C3E681A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cs typeface="+mn-cs"/>
              </a:defRPr>
            </a:lvl1pPr>
            <a:extLst/>
          </a:lstStyle>
          <a:p>
            <a:pPr>
              <a:defRPr/>
            </a:pPr>
            <a:fld id="{62903762-BC95-490F-9BF0-F78EA696A794}" type="datetimeFigureOut">
              <a:rPr lang="en-US"/>
              <a:pPr>
                <a:defRPr/>
              </a:pPr>
              <a:t>3/26/2020</a:t>
            </a:fld>
            <a:endParaRPr 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cs typeface="+mn-cs"/>
              </a:defRPr>
            </a:lvl1pPr>
            <a:extLst/>
          </a:lstStyle>
          <a:p>
            <a:pPr>
              <a:defRPr/>
            </a:pP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cs typeface="+mn-cs"/>
              </a:defRPr>
            </a:lvl1pPr>
            <a:extLst/>
          </a:lstStyle>
          <a:p>
            <a:pPr>
              <a:defRPr/>
            </a:pPr>
            <a:fld id="{405F1308-CFB5-45E0-81FB-B67716581E0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8" r:id="rId1"/>
    <p:sldLayoutId id="2147483751" r:id="rId2"/>
    <p:sldLayoutId id="2147483759" r:id="rId3"/>
    <p:sldLayoutId id="2147483752" r:id="rId4"/>
    <p:sldLayoutId id="2147483753" r:id="rId5"/>
    <p:sldLayoutId id="2147483754" r:id="rId6"/>
    <p:sldLayoutId id="2147483760" r:id="rId7"/>
    <p:sldLayoutId id="2147483755" r:id="rId8"/>
    <p:sldLayoutId id="2147483761" r:id="rId9"/>
    <p:sldLayoutId id="2147483756" r:id="rId10"/>
    <p:sldLayoutId id="2147483757"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sz="20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om.eg/url?sa=i&amp;rct=j&amp;q=&amp;esrc=s&amp;frm=1&amp;source=imgres&amp;cd=&amp;cad=rja&amp;uact=8&amp;ved=0ahUKEwi00ta-9oLMAhVELhoKHbiSAbkQjRwIBw&amp;url=http://grazingguide.net/2014/01/diet-and-behavior/&amp;psig=AFQjCNGREJKKLbrh0UkXigzBus4gZSwfew&amp;ust=1460338367086176"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hyperlink" Target="https://www.google.com.eg/url?sa=i&amp;rct=j&amp;q=&amp;esrc=s&amp;frm=1&amp;source=imgres&amp;cd=&amp;cad=rja&amp;uact=8&amp;ved=0ahUKEwjqr6_C2YLMAhVLXBoKHdp0AckQjRwIBw&amp;url=https://www.kellfri.co.uk/horse-cattle-sheep/cattle/livestock-housing-fixtures/fixed-feed-front&amp;psig=AFQjCNGhJugh2YvRenTczaBKYw2O9Hu6fg&amp;ust=1460330590699435" TargetMode="External"/><Relationship Id="rId4" Type="http://schemas.openxmlformats.org/officeDocument/2006/relationships/image" Target="../media/image7.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1587;&#1604;&#1608;&#1603;&#1610;&#1575;&#1578;/Beef%20Cattle%20Rumination.mp4"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66800" y="2209800"/>
            <a:ext cx="6934200" cy="2667000"/>
          </a:xfrm>
          <a:prstGeom prst="rect">
            <a:avLst/>
          </a:prstGeom>
        </p:spPr>
        <p:txBody>
          <a:bodyPr anchor="b">
            <a:normAutofit fontScale="55000" lnSpcReduction="20000"/>
          </a:bodyPr>
          <a:lstStyle/>
          <a:p>
            <a:pPr algn="ctr" fontAlgn="auto">
              <a:lnSpc>
                <a:spcPct val="150000"/>
              </a:lnSpc>
              <a:spcAft>
                <a:spcPts val="0"/>
              </a:spcAft>
              <a:defRPr/>
            </a:pPr>
            <a:r>
              <a:rPr lang="ar-EG" sz="6500" b="1" dirty="0" smtClean="0">
                <a:solidFill>
                  <a:schemeClr val="accent1">
                    <a:tint val="88000"/>
                    <a:satMod val="150000"/>
                  </a:schemeClr>
                </a:solidFill>
                <a:effectLst>
                  <a:outerShdw blurRad="53975" dist="22860" dir="5400000" algn="tl" rotWithShape="0">
                    <a:srgbClr val="000000">
                      <a:alpha val="55000"/>
                    </a:srgbClr>
                  </a:outerShdw>
                </a:effectLst>
                <a:latin typeface="Times New Roman" pitchFamily="18" charset="0"/>
                <a:ea typeface="+mj-ea"/>
                <a:cs typeface="Times New Roman" pitchFamily="18" charset="0"/>
              </a:rPr>
              <a:t>ســلوك الحيـوان</a:t>
            </a:r>
            <a:endParaRPr lang="ar-EG" sz="6500" b="1" dirty="0" smtClean="0">
              <a:solidFill>
                <a:schemeClr val="accent1">
                  <a:tint val="88000"/>
                  <a:satMod val="150000"/>
                </a:schemeClr>
              </a:solidFill>
              <a:effectLst>
                <a:outerShdw blurRad="53975" dist="22860" dir="5400000" algn="tl" rotWithShape="0">
                  <a:srgbClr val="000000">
                    <a:alpha val="55000"/>
                  </a:srgbClr>
                </a:outerShdw>
              </a:effectLst>
              <a:latin typeface="Times New Roman" pitchFamily="18" charset="0"/>
              <a:ea typeface="+mj-ea"/>
              <a:cs typeface="Times New Roman" pitchFamily="18" charset="0"/>
            </a:endParaRPr>
          </a:p>
          <a:p>
            <a:pPr algn="ctr" fontAlgn="auto">
              <a:lnSpc>
                <a:spcPct val="150000"/>
              </a:lnSpc>
              <a:spcAft>
                <a:spcPts val="0"/>
              </a:spcAft>
              <a:defRPr/>
            </a:pPr>
            <a:r>
              <a:rPr lang="en-US" sz="5800" b="1" dirty="0" smtClean="0">
                <a:solidFill>
                  <a:schemeClr val="accent1">
                    <a:tint val="88000"/>
                    <a:satMod val="150000"/>
                  </a:schemeClr>
                </a:solidFill>
                <a:effectLst>
                  <a:outerShdw blurRad="53975" dist="22860" dir="5400000" algn="tl" rotWithShape="0">
                    <a:srgbClr val="000000">
                      <a:alpha val="55000"/>
                    </a:srgbClr>
                  </a:outerShdw>
                </a:effectLst>
                <a:latin typeface="Times New Roman" pitchFamily="18" charset="0"/>
                <a:ea typeface="+mj-ea"/>
                <a:cs typeface="Times New Roman" pitchFamily="18" charset="0"/>
              </a:rPr>
              <a:t>Animal </a:t>
            </a:r>
            <a:r>
              <a:rPr lang="en-US" sz="5800" b="1" dirty="0" smtClean="0">
                <a:solidFill>
                  <a:schemeClr val="accent1">
                    <a:tint val="88000"/>
                    <a:satMod val="150000"/>
                  </a:schemeClr>
                </a:solidFill>
                <a:effectLst>
                  <a:outerShdw blurRad="53975" dist="22860" dir="5400000" algn="tl" rotWithShape="0">
                    <a:srgbClr val="000000">
                      <a:alpha val="55000"/>
                    </a:srgbClr>
                  </a:outerShdw>
                </a:effectLst>
                <a:latin typeface="Times New Roman" pitchFamily="18" charset="0"/>
                <a:ea typeface="+mj-ea"/>
                <a:cs typeface="Times New Roman" pitchFamily="18" charset="0"/>
              </a:rPr>
              <a:t>Behaviour</a:t>
            </a:r>
            <a:endParaRPr lang="ar-EG" sz="5800" b="1" dirty="0" smtClean="0">
              <a:solidFill>
                <a:schemeClr val="accent1">
                  <a:tint val="88000"/>
                  <a:satMod val="150000"/>
                </a:schemeClr>
              </a:solidFill>
              <a:effectLst>
                <a:outerShdw blurRad="53975" dist="22860" dir="5400000" algn="tl" rotWithShape="0">
                  <a:srgbClr val="000000">
                    <a:alpha val="55000"/>
                  </a:srgbClr>
                </a:outerShdw>
              </a:effectLst>
              <a:latin typeface="Times New Roman" pitchFamily="18" charset="0"/>
              <a:ea typeface="+mj-ea"/>
              <a:cs typeface="Times New Roman" pitchFamily="18" charset="0"/>
            </a:endParaRPr>
          </a:p>
          <a:p>
            <a:pPr algn="ctr" fontAlgn="auto">
              <a:lnSpc>
                <a:spcPct val="150000"/>
              </a:lnSpc>
              <a:spcAft>
                <a:spcPts val="0"/>
              </a:spcAft>
              <a:defRPr/>
            </a:pPr>
            <a:endParaRPr lang="ar-EG" sz="22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endParaRPr>
          </a:p>
          <a:p>
            <a:pPr algn="ctr" fontAlgn="auto">
              <a:lnSpc>
                <a:spcPct val="150000"/>
              </a:lnSpc>
              <a:spcAft>
                <a:spcPts val="0"/>
              </a:spcAft>
              <a:defRPr/>
            </a:pPr>
            <a:r>
              <a:rPr lang="ar-EG" sz="36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مقرر رعاية ماشية اللحم واللبن</a:t>
            </a:r>
          </a:p>
          <a:p>
            <a:pPr algn="ctr" fontAlgn="auto">
              <a:lnSpc>
                <a:spcPct val="150000"/>
              </a:lnSpc>
              <a:spcAft>
                <a:spcPts val="0"/>
              </a:spcAft>
              <a:defRPr/>
            </a:pPr>
            <a:r>
              <a:rPr lang="ar-EG" sz="36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المستوى الرابع – برنامج الإنتاج الحيوانى والدواجن</a:t>
            </a:r>
            <a:endParaRPr lang="ar-EG" sz="3600" b="1" dirty="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endParaRPr>
          </a:p>
        </p:txBody>
      </p:sp>
      <p:sp>
        <p:nvSpPr>
          <p:cNvPr id="4" name="Subtitle 2"/>
          <p:cNvSpPr txBox="1">
            <a:spLocks/>
          </p:cNvSpPr>
          <p:nvPr/>
        </p:nvSpPr>
        <p:spPr>
          <a:xfrm>
            <a:off x="722313" y="4876800"/>
            <a:ext cx="7772400" cy="914400"/>
          </a:xfrm>
          <a:prstGeom prst="rect">
            <a:avLst/>
          </a:prstGeom>
        </p:spPr>
        <p:txBody>
          <a:bodyPr>
            <a:normAutofit/>
          </a:bodyPr>
          <a:lstStyle/>
          <a:p>
            <a:pPr marL="265176" indent="-265176" algn="ctr" fontAlgn="auto">
              <a:spcBef>
                <a:spcPts val="250"/>
              </a:spcBef>
              <a:spcAft>
                <a:spcPts val="0"/>
              </a:spcAft>
              <a:buClr>
                <a:schemeClr val="accent1"/>
              </a:buClr>
              <a:buSzPct val="80000"/>
              <a:defRPr/>
            </a:pPr>
            <a:r>
              <a:rPr lang="ar-EG" sz="2400" dirty="0">
                <a:latin typeface="+mn-lt"/>
                <a:cs typeface="+mn-cs"/>
              </a:rPr>
              <a:t>كلية الزراعة – جامعة سوهاج</a:t>
            </a:r>
          </a:p>
          <a:p>
            <a:pPr marL="265176" indent="-265176" algn="ctr" fontAlgn="auto">
              <a:spcBef>
                <a:spcPts val="250"/>
              </a:spcBef>
              <a:spcAft>
                <a:spcPts val="0"/>
              </a:spcAft>
              <a:buClr>
                <a:schemeClr val="accent1"/>
              </a:buClr>
              <a:buSzPct val="80000"/>
              <a:defRPr/>
            </a:pPr>
            <a:r>
              <a:rPr lang="ar-EG" sz="2400" dirty="0" smtClean="0">
                <a:latin typeface="+mn-lt"/>
                <a:cs typeface="+mn-cs"/>
              </a:rPr>
              <a:t>2019 - 2020</a:t>
            </a:r>
            <a:endParaRPr lang="en-US" sz="2400" dirty="0">
              <a:latin typeface="+mn-lt"/>
              <a:cs typeface="+mn-cs"/>
            </a:endParaRPr>
          </a:p>
        </p:txBody>
      </p:sp>
      <p:sp>
        <p:nvSpPr>
          <p:cNvPr id="6148" name="Subtitle 2"/>
          <p:cNvSpPr txBox="1">
            <a:spLocks/>
          </p:cNvSpPr>
          <p:nvPr/>
        </p:nvSpPr>
        <p:spPr bwMode="auto">
          <a:xfrm>
            <a:off x="685800" y="6096000"/>
            <a:ext cx="7772400" cy="457200"/>
          </a:xfrm>
          <a:prstGeom prst="rect">
            <a:avLst/>
          </a:prstGeom>
          <a:noFill/>
          <a:ln w="9525">
            <a:noFill/>
            <a:miter lim="800000"/>
            <a:headEnd/>
            <a:tailEnd/>
          </a:ln>
        </p:spPr>
        <p:txBody>
          <a:bodyPr/>
          <a:lstStyle/>
          <a:p>
            <a:pPr marL="265113" indent="-265113" algn="ctr">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pic>
        <p:nvPicPr>
          <p:cNvPr id="6" name="Picture 2" descr="C:\Users\M Elaref\Desktop\شعار - نهائى.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0507" y="457200"/>
            <a:ext cx="6196012" cy="2097881"/>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838200"/>
            <a:ext cx="7924800" cy="5029200"/>
          </a:xfrm>
        </p:spPr>
        <p:txBody>
          <a:bodyPr>
            <a:normAutofit fontScale="32500" lnSpcReduction="20000"/>
          </a:bodyPr>
          <a:lstStyle/>
          <a:p>
            <a:pPr marL="0" indent="0" algn="ctr" rtl="1" eaLnBrk="1" fontAlgn="auto" hangingPunct="1">
              <a:lnSpc>
                <a:spcPct val="120000"/>
              </a:lnSpc>
              <a:spcAft>
                <a:spcPts val="0"/>
              </a:spcAft>
              <a:buNone/>
              <a:defRPr/>
            </a:pPr>
            <a:r>
              <a:rPr lang="ar-EG" sz="6800" b="1" dirty="0" smtClean="0">
                <a:latin typeface="Times New Roman" pitchFamily="18" charset="0"/>
                <a:cs typeface="Times New Roman" pitchFamily="18" charset="0"/>
              </a:rPr>
              <a:t>الفترة الحساسة وصقل السلوك</a:t>
            </a:r>
            <a:endParaRPr lang="en-US" sz="6800" b="1" dirty="0" smtClean="0">
              <a:latin typeface="Times New Roman" pitchFamily="18" charset="0"/>
              <a:cs typeface="Times New Roman" pitchFamily="18" charset="0"/>
            </a:endParaRPr>
          </a:p>
          <a:p>
            <a:pPr marL="0" indent="0" algn="ctr" rtl="1" eaLnBrk="1" fontAlgn="auto" hangingPunct="1">
              <a:lnSpc>
                <a:spcPct val="120000"/>
              </a:lnSpc>
              <a:spcAft>
                <a:spcPts val="0"/>
              </a:spcAft>
              <a:buNone/>
              <a:defRPr/>
            </a:pPr>
            <a:r>
              <a:rPr lang="en-US" sz="5500" b="1" dirty="0" smtClean="0">
                <a:latin typeface="Times New Roman" pitchFamily="18" charset="0"/>
                <a:cs typeface="Times New Roman" pitchFamily="18" charset="0"/>
              </a:rPr>
              <a:t>Sensitive Period and Behaviour Imprinting </a:t>
            </a:r>
            <a:endParaRPr lang="ar-EG" sz="5500" b="1" i="1" dirty="0" smtClean="0">
              <a:solidFill>
                <a:srgbClr val="FF0000"/>
              </a:solidFill>
              <a:latin typeface="Times New Roman" pitchFamily="18" charset="0"/>
              <a:cs typeface="Times New Roman" pitchFamily="18" charset="0"/>
            </a:endParaRPr>
          </a:p>
          <a:p>
            <a:pPr marL="0" indent="0" algn="ctr" rtl="1" eaLnBrk="1" fontAlgn="auto" hangingPunct="1">
              <a:lnSpc>
                <a:spcPct val="170000"/>
              </a:lnSpc>
              <a:spcAft>
                <a:spcPts val="0"/>
              </a:spcAft>
              <a:buNone/>
              <a:defRPr/>
            </a:pPr>
            <a:endParaRPr lang="en-US" sz="1500" b="1" dirty="0" smtClean="0">
              <a:latin typeface="Times New Roman" pitchFamily="18" charset="0"/>
              <a:cs typeface="Times New Roman" pitchFamily="18" charset="0"/>
            </a:endParaRPr>
          </a:p>
          <a:p>
            <a:pPr marL="0" indent="360363" algn="just" rtl="1" eaLnBrk="1" fontAlgn="auto" hangingPunct="1">
              <a:lnSpc>
                <a:spcPct val="160000"/>
              </a:lnSpc>
              <a:spcAft>
                <a:spcPts val="0"/>
              </a:spcAft>
              <a:buFont typeface="Wingdings 2"/>
              <a:buNone/>
              <a:defRPr/>
            </a:pPr>
            <a:r>
              <a:rPr lang="ar-EG" sz="5500" b="1" dirty="0" smtClean="0">
                <a:latin typeface="Times New Roman" pitchFamily="18" charset="0"/>
                <a:cs typeface="Times New Roman" pitchFamily="18" charset="0"/>
              </a:rPr>
              <a:t>تعرف الفترة الحساسة أو الحرجة بأنها </a:t>
            </a:r>
            <a:r>
              <a:rPr lang="ar-EG" sz="5500" b="1" dirty="0" smtClean="0">
                <a:solidFill>
                  <a:srgbClr val="FF0000"/>
                </a:solidFill>
                <a:latin typeface="Times New Roman" pitchFamily="18" charset="0"/>
                <a:cs typeface="Times New Roman" pitchFamily="18" charset="0"/>
              </a:rPr>
              <a:t>الفترة التى يتعلم فيها الحيوان سلوك معين خلال فترة معينة من حياته، وإذا لم يتعلم هذا السلوك خلال هذه الفترة فإنه قد لا يتعلمه بعد ذلك أبداً</a:t>
            </a:r>
            <a:r>
              <a:rPr lang="ar-EG" sz="5500" b="1" dirty="0" smtClean="0">
                <a:latin typeface="Times New Roman" pitchFamily="18" charset="0"/>
                <a:cs typeface="Times New Roman" pitchFamily="18" charset="0"/>
              </a:rPr>
              <a:t>. لذلك يطلق على هذه الفترة حرجة أو حساسة فى صقل سلوك معين للحيوان. خلال هذه الفترة يكون للحيوان </a:t>
            </a:r>
            <a:r>
              <a:rPr lang="ar-EG" sz="5500" b="1" dirty="0" smtClean="0">
                <a:solidFill>
                  <a:srgbClr val="FF0000"/>
                </a:solidFill>
                <a:latin typeface="Times New Roman" pitchFamily="18" charset="0"/>
                <a:cs typeface="Times New Roman" pitchFamily="18" charset="0"/>
              </a:rPr>
              <a:t>استعداد خاص </a:t>
            </a:r>
            <a:r>
              <a:rPr lang="ar-EG" sz="5500" b="1" dirty="0" smtClean="0">
                <a:latin typeface="Times New Roman" pitchFamily="18" charset="0"/>
                <a:cs typeface="Times New Roman" pitchFamily="18" charset="0"/>
              </a:rPr>
              <a:t>لتعليم وممارسة هذا السلوك، فقد ترتبط هذه الفترة </a:t>
            </a:r>
            <a:r>
              <a:rPr lang="ar-EG" sz="5500" b="1" u="sng" dirty="0" smtClean="0">
                <a:latin typeface="Times New Roman" pitchFamily="18" charset="0"/>
                <a:cs typeface="Times New Roman" pitchFamily="18" charset="0"/>
              </a:rPr>
              <a:t>بظروف بيئية معينة</a:t>
            </a:r>
            <a:r>
              <a:rPr lang="ar-EG" sz="5500" b="1" dirty="0" smtClean="0">
                <a:latin typeface="Times New Roman" pitchFamily="18" charset="0"/>
                <a:cs typeface="Times New Roman" pitchFamily="18" charset="0"/>
              </a:rPr>
              <a:t> أو </a:t>
            </a:r>
            <a:r>
              <a:rPr lang="ar-EG" sz="5500" b="1" u="sng" dirty="0" smtClean="0">
                <a:latin typeface="Times New Roman" pitchFamily="18" charset="0"/>
                <a:cs typeface="Times New Roman" pitchFamily="18" charset="0"/>
              </a:rPr>
              <a:t>عمر معي</a:t>
            </a:r>
            <a:r>
              <a:rPr lang="ar-EG" sz="5500" b="1" dirty="0" smtClean="0">
                <a:latin typeface="Times New Roman" pitchFamily="18" charset="0"/>
                <a:cs typeface="Times New Roman" pitchFamily="18" charset="0"/>
              </a:rPr>
              <a:t>ن أو </a:t>
            </a:r>
            <a:r>
              <a:rPr lang="ar-EG" sz="5500" b="1" u="sng" dirty="0" smtClean="0">
                <a:latin typeface="Times New Roman" pitchFamily="18" charset="0"/>
                <a:cs typeface="Times New Roman" pitchFamily="18" charset="0"/>
              </a:rPr>
              <a:t>تغييرات هرمونية معينة فى جسم الحيوان</a:t>
            </a:r>
            <a:r>
              <a:rPr lang="ar-EG" sz="5500" b="1" dirty="0" smtClean="0">
                <a:latin typeface="Times New Roman" pitchFamily="18" charset="0"/>
                <a:cs typeface="Times New Roman" pitchFamily="18" charset="0"/>
              </a:rPr>
              <a:t>.</a:t>
            </a:r>
          </a:p>
          <a:p>
            <a:pPr marL="0" indent="360363" algn="just" rtl="1" eaLnBrk="1" fontAlgn="auto" hangingPunct="1">
              <a:lnSpc>
                <a:spcPct val="160000"/>
              </a:lnSpc>
              <a:spcAft>
                <a:spcPts val="0"/>
              </a:spcAft>
              <a:buFont typeface="Wingdings 2"/>
              <a:buNone/>
              <a:defRPr/>
            </a:pPr>
            <a:r>
              <a:rPr lang="ar-EG" sz="5500" b="1" dirty="0" smtClean="0">
                <a:latin typeface="Times New Roman" pitchFamily="18" charset="0"/>
                <a:cs typeface="Times New Roman" pitchFamily="18" charset="0"/>
              </a:rPr>
              <a:t>من الأمثلة الواضحة للفترات الحرجة لصقل السلوك:</a:t>
            </a:r>
          </a:p>
          <a:p>
            <a:pPr marL="363538" indent="-188913" algn="just" rtl="1" eaLnBrk="1" fontAlgn="auto" hangingPunct="1">
              <a:lnSpc>
                <a:spcPct val="160000"/>
              </a:lnSpc>
              <a:spcAft>
                <a:spcPts val="0"/>
              </a:spcAft>
              <a:buClrTx/>
              <a:buFont typeface="+mj-lt"/>
              <a:buAutoNum type="arabicPeriod"/>
              <a:defRPr/>
            </a:pPr>
            <a:r>
              <a:rPr lang="ar-EG" sz="5500" b="1" dirty="0" smtClean="0">
                <a:latin typeface="Times New Roman" pitchFamily="18" charset="0"/>
                <a:cs typeface="Times New Roman" pitchFamily="18" charset="0"/>
              </a:rPr>
              <a:t>اكتساب المولود الصغير لعادات معينة عقب ولادته مباشرة، مثل إلتصاقة بشئ معين مثل الأم.</a:t>
            </a:r>
          </a:p>
          <a:p>
            <a:pPr marL="363538" indent="-188913" algn="just" rtl="1" eaLnBrk="1" fontAlgn="auto" hangingPunct="1">
              <a:lnSpc>
                <a:spcPct val="160000"/>
              </a:lnSpc>
              <a:spcAft>
                <a:spcPts val="0"/>
              </a:spcAft>
              <a:buClrTx/>
              <a:buFont typeface="+mj-lt"/>
              <a:buAutoNum type="arabicPeriod"/>
              <a:defRPr/>
            </a:pPr>
            <a:r>
              <a:rPr lang="ar-EG" sz="5500" b="1" dirty="0" smtClean="0">
                <a:latin typeface="Times New Roman" pitchFamily="18" charset="0"/>
                <a:cs typeface="Times New Roman" pitchFamily="18" charset="0"/>
              </a:rPr>
              <a:t>سلوك الأمومة الذى يظهر خلال ساعات قليلة عقب الولادة مباشرة خاصة بعد الولادة الأولى للعجلة أو النعجة أو العنزة.</a:t>
            </a:r>
          </a:p>
          <a:p>
            <a:pPr marL="363538" indent="-188913" algn="just" rtl="1" eaLnBrk="1" fontAlgn="auto" hangingPunct="1">
              <a:lnSpc>
                <a:spcPct val="160000"/>
              </a:lnSpc>
              <a:spcAft>
                <a:spcPts val="0"/>
              </a:spcAft>
              <a:buClrTx/>
              <a:buFont typeface="+mj-lt"/>
              <a:buAutoNum type="arabicPeriod"/>
              <a:defRPr/>
            </a:pPr>
            <a:r>
              <a:rPr lang="ar-EG" sz="5500" b="1" dirty="0" smtClean="0">
                <a:latin typeface="Times New Roman" pitchFamily="18" charset="0"/>
                <a:cs typeface="Times New Roman" pitchFamily="18" charset="0"/>
              </a:rPr>
              <a:t>بدء السلوك الجنسى عند بلوغ الحيوان، حيث يكون للحيوانات الاستعداد لهذا السلوك.</a:t>
            </a:r>
          </a:p>
        </p:txBody>
      </p:sp>
      <p:sp>
        <p:nvSpPr>
          <p:cNvPr id="5" name="Rounded Rectangle 4"/>
          <p:cNvSpPr/>
          <p:nvPr/>
        </p:nvSpPr>
        <p:spPr>
          <a:xfrm>
            <a:off x="475344" y="504372"/>
            <a:ext cx="8153400" cy="3338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EG" sz="1600" b="1" i="1" dirty="0" smtClean="0">
                <a:solidFill>
                  <a:srgbClr val="C00000"/>
                </a:solidFill>
                <a:latin typeface="Book Antiqua" pitchFamily="18" charset="0"/>
                <a:cs typeface="Tahoma" pitchFamily="34" charset="0"/>
              </a:rPr>
              <a:t>سلوك الحيوان         </a:t>
            </a:r>
            <a:r>
              <a:rPr lang="en-US" sz="1600" b="1" i="1" dirty="0" smtClean="0">
                <a:solidFill>
                  <a:srgbClr val="C00000"/>
                </a:solidFill>
                <a:latin typeface="Book Antiqua" pitchFamily="18" charset="0"/>
                <a:cs typeface="Tahoma" pitchFamily="34" charset="0"/>
              </a:rPr>
              <a:t>Animal Behaviour</a:t>
            </a:r>
          </a:p>
        </p:txBody>
      </p:sp>
      <p:sp>
        <p:nvSpPr>
          <p:cNvPr id="6" name="Rounded Rectangle 5"/>
          <p:cNvSpPr/>
          <p:nvPr/>
        </p:nvSpPr>
        <p:spPr>
          <a:xfrm>
            <a:off x="457200" y="6016170"/>
            <a:ext cx="82296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265113" indent="-265113" algn="ctr">
              <a:spcBef>
                <a:spcPts val="250"/>
              </a:spcBef>
              <a:buClr>
                <a:schemeClr val="accent1"/>
              </a:buClr>
              <a:buSzPct val="80000"/>
            </a:pPr>
            <a:r>
              <a:rPr lang="ar-EG" sz="1200" b="1" dirty="0" smtClean="0">
                <a:solidFill>
                  <a:srgbClr val="C00000"/>
                </a:solidFill>
                <a:latin typeface="Verdana" pitchFamily="34" charset="0"/>
                <a:cs typeface="Tahoma" pitchFamily="34" charset="0"/>
              </a:rPr>
              <a:t>د. محمد يوسف العارف   –   مدرس رعاية الحيوان   –   كلية الزراعة    –   جامعة سوهاج</a:t>
            </a:r>
            <a:endParaRPr lang="en-US" sz="1200" b="1" dirty="0">
              <a:solidFill>
                <a:srgbClr val="C00000"/>
              </a:solidFill>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685800"/>
            <a:ext cx="7924800" cy="5029200"/>
          </a:xfrm>
        </p:spPr>
        <p:txBody>
          <a:bodyPr>
            <a:noAutofit/>
          </a:bodyPr>
          <a:lstStyle/>
          <a:p>
            <a:pPr marL="0" indent="0" algn="just" rtl="1" eaLnBrk="1" fontAlgn="auto" hangingPunct="1">
              <a:lnSpc>
                <a:spcPct val="160000"/>
              </a:lnSpc>
              <a:spcAft>
                <a:spcPts val="0"/>
              </a:spcAft>
              <a:buFont typeface="Wingdings 2"/>
              <a:buNone/>
              <a:defRPr/>
            </a:pPr>
            <a:r>
              <a:rPr lang="ar-EG" sz="2000" b="1" dirty="0" smtClean="0">
                <a:latin typeface="Times New Roman" pitchFamily="18" charset="0"/>
                <a:cs typeface="Times New Roman" pitchFamily="18" charset="0"/>
              </a:rPr>
              <a:t>التعليم بالملاحظة</a:t>
            </a:r>
          </a:p>
          <a:p>
            <a:pPr marL="0" indent="360363" algn="just" rtl="1" eaLnBrk="1" fontAlgn="auto" hangingPunct="1">
              <a:lnSpc>
                <a:spcPct val="160000"/>
              </a:lnSpc>
              <a:spcAft>
                <a:spcPts val="0"/>
              </a:spcAft>
              <a:buFont typeface="Wingdings 2"/>
              <a:buNone/>
              <a:defRPr/>
            </a:pPr>
            <a:r>
              <a:rPr lang="ar-EG" sz="1800" b="1" dirty="0" smtClean="0">
                <a:latin typeface="Times New Roman" pitchFamily="18" charset="0"/>
                <a:cs typeface="Times New Roman" pitchFamily="18" charset="0"/>
              </a:rPr>
              <a:t>يتعلم الحيوان طوال فترة حياته ( وخاصة فى فترة حياته الأولى – فترة التكوين أو التنشئة) كثير من السلوكيات من أفراد عشيرته فمثلاً يتعلم المولود الصغير من أمه طريقة الشرب والرقاد والراحة وغيرها. وفى المرعى تتعلم العجلات الصغيرة من الأبقار طريقة الرعى وكيفية إنتقاء الحشائش والبعد عن الضار منها.</a:t>
            </a:r>
          </a:p>
          <a:p>
            <a:pPr marL="0" indent="0" algn="just" rtl="1" eaLnBrk="1" fontAlgn="auto" hangingPunct="1">
              <a:lnSpc>
                <a:spcPct val="160000"/>
              </a:lnSpc>
              <a:spcAft>
                <a:spcPts val="0"/>
              </a:spcAft>
              <a:buNone/>
              <a:defRPr/>
            </a:pPr>
            <a:r>
              <a:rPr lang="ar-EG" sz="2000" b="1" dirty="0" smtClean="0">
                <a:latin typeface="Times New Roman" pitchFamily="18" charset="0"/>
                <a:cs typeface="Times New Roman" pitchFamily="18" charset="0"/>
              </a:rPr>
              <a:t>التعليم والذاكرة</a:t>
            </a:r>
          </a:p>
          <a:p>
            <a:pPr marL="0" indent="360363" algn="just" rtl="1" eaLnBrk="1" fontAlgn="auto" hangingPunct="1">
              <a:lnSpc>
                <a:spcPct val="160000"/>
              </a:lnSpc>
              <a:spcAft>
                <a:spcPts val="0"/>
              </a:spcAft>
              <a:buFont typeface="Wingdings 2"/>
              <a:buNone/>
              <a:defRPr/>
            </a:pPr>
            <a:r>
              <a:rPr lang="ar-EG" sz="1800" b="1" dirty="0" smtClean="0">
                <a:latin typeface="Times New Roman" pitchFamily="18" charset="0"/>
                <a:cs typeface="Times New Roman" pitchFamily="18" charset="0"/>
              </a:rPr>
              <a:t>تنقسم المعلومات التى يتم تخزينها فى ذاكرة الحيوان إلى:</a:t>
            </a:r>
          </a:p>
          <a:p>
            <a:pPr marL="363538" indent="258763" algn="just" rtl="1" eaLnBrk="1" fontAlgn="auto" hangingPunct="1">
              <a:lnSpc>
                <a:spcPct val="160000"/>
              </a:lnSpc>
              <a:spcAft>
                <a:spcPts val="0"/>
              </a:spcAft>
              <a:buClrTx/>
              <a:buFont typeface="+mj-lt"/>
              <a:buAutoNum type="arabicPeriod"/>
              <a:defRPr/>
            </a:pPr>
            <a:r>
              <a:rPr lang="ar-EG" sz="1800" b="1" dirty="0" smtClean="0">
                <a:latin typeface="Times New Roman" pitchFamily="18" charset="0"/>
                <a:cs typeface="Times New Roman" pitchFamily="18" charset="0"/>
              </a:rPr>
              <a:t>معلومات يتم تخزينها لفترة قصيرة </a:t>
            </a:r>
            <a:r>
              <a:rPr lang="en-US" sz="1800" b="1" dirty="0" smtClean="0">
                <a:latin typeface="Times New Roman" pitchFamily="18" charset="0"/>
                <a:cs typeface="Times New Roman" pitchFamily="18" charset="0"/>
              </a:rPr>
              <a:t>Short-term memory</a:t>
            </a:r>
            <a:endParaRPr lang="ar-EG" sz="1800" b="1" dirty="0" smtClean="0">
              <a:latin typeface="Times New Roman" pitchFamily="18" charset="0"/>
              <a:cs typeface="Times New Roman" pitchFamily="18" charset="0"/>
            </a:endParaRPr>
          </a:p>
          <a:p>
            <a:pPr marL="363538" indent="258763" algn="just" rtl="1" eaLnBrk="1" fontAlgn="auto" hangingPunct="1">
              <a:lnSpc>
                <a:spcPct val="160000"/>
              </a:lnSpc>
              <a:spcAft>
                <a:spcPts val="0"/>
              </a:spcAft>
              <a:buClrTx/>
              <a:buFont typeface="+mj-lt"/>
              <a:buAutoNum type="arabicPeriod"/>
              <a:defRPr/>
            </a:pPr>
            <a:r>
              <a:rPr lang="ar-EG" sz="1800" b="1" dirty="0" smtClean="0">
                <a:latin typeface="Times New Roman" pitchFamily="18" charset="0"/>
                <a:cs typeface="Times New Roman" pitchFamily="18" charset="0"/>
              </a:rPr>
              <a:t>معلومات يتن تخزينها للمدى البعيد </a:t>
            </a:r>
            <a:r>
              <a:rPr lang="en-US" sz="1800" b="1" dirty="0" smtClean="0">
                <a:latin typeface="Times New Roman" pitchFamily="18" charset="0"/>
                <a:cs typeface="Times New Roman" pitchFamily="18" charset="0"/>
              </a:rPr>
              <a:t>Long-term memory</a:t>
            </a:r>
            <a:endParaRPr lang="ar-EG" sz="1800" b="1" dirty="0" smtClean="0">
              <a:latin typeface="Times New Roman" pitchFamily="18" charset="0"/>
              <a:cs typeface="Times New Roman" pitchFamily="18" charset="0"/>
            </a:endParaRPr>
          </a:p>
          <a:p>
            <a:pPr marL="363538" indent="258763" algn="just" rtl="1" eaLnBrk="1" fontAlgn="auto" hangingPunct="1">
              <a:lnSpc>
                <a:spcPct val="160000"/>
              </a:lnSpc>
              <a:spcAft>
                <a:spcPts val="0"/>
              </a:spcAft>
              <a:buClrTx/>
              <a:buNone/>
              <a:defRPr/>
            </a:pPr>
            <a:r>
              <a:rPr lang="ar-EG" sz="1800" b="1" dirty="0" smtClean="0">
                <a:latin typeface="Times New Roman" pitchFamily="18" charset="0"/>
                <a:cs typeface="Times New Roman" pitchFamily="18" charset="0"/>
              </a:rPr>
              <a:t>والنوع الثانى هو المسئول عن صقل سلوك التعليم فى الحيوان، وعادة يحتاج تخزين المعلومات لمدى بعيد إلى تكرار المعلومة أكثر من مرة حتى تظل لفترات بعيدة.</a:t>
            </a:r>
          </a:p>
        </p:txBody>
      </p:sp>
      <p:sp>
        <p:nvSpPr>
          <p:cNvPr id="5" name="Rounded Rectangle 4"/>
          <p:cNvSpPr/>
          <p:nvPr/>
        </p:nvSpPr>
        <p:spPr>
          <a:xfrm>
            <a:off x="475344" y="504372"/>
            <a:ext cx="8153400" cy="3338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EG" sz="1600" b="1" i="1" dirty="0" smtClean="0">
                <a:solidFill>
                  <a:srgbClr val="C00000"/>
                </a:solidFill>
                <a:latin typeface="Book Antiqua" pitchFamily="18" charset="0"/>
                <a:cs typeface="Tahoma" pitchFamily="34" charset="0"/>
              </a:rPr>
              <a:t>سلوك الحيوان         </a:t>
            </a:r>
            <a:r>
              <a:rPr lang="en-US" sz="1600" b="1" i="1" dirty="0" smtClean="0">
                <a:solidFill>
                  <a:srgbClr val="C00000"/>
                </a:solidFill>
                <a:latin typeface="Book Antiqua" pitchFamily="18" charset="0"/>
                <a:cs typeface="Tahoma" pitchFamily="34" charset="0"/>
              </a:rPr>
              <a:t>Animal Behaviour</a:t>
            </a:r>
          </a:p>
        </p:txBody>
      </p:sp>
      <p:sp>
        <p:nvSpPr>
          <p:cNvPr id="6" name="Rounded Rectangle 5"/>
          <p:cNvSpPr/>
          <p:nvPr/>
        </p:nvSpPr>
        <p:spPr>
          <a:xfrm>
            <a:off x="457200" y="6016170"/>
            <a:ext cx="82296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265113" indent="-265113" algn="ctr">
              <a:spcBef>
                <a:spcPts val="250"/>
              </a:spcBef>
              <a:buClr>
                <a:schemeClr val="accent1"/>
              </a:buClr>
              <a:buSzPct val="80000"/>
            </a:pPr>
            <a:r>
              <a:rPr lang="ar-EG" sz="1200" b="1" dirty="0" smtClean="0">
                <a:solidFill>
                  <a:srgbClr val="C00000"/>
                </a:solidFill>
                <a:latin typeface="Verdana" pitchFamily="34" charset="0"/>
                <a:cs typeface="Tahoma" pitchFamily="34" charset="0"/>
              </a:rPr>
              <a:t>د. محمد يوسف العارف   –   مدرس رعاية الحيوان   –   كلية الزراعة    –   جامعة سوهاج</a:t>
            </a:r>
            <a:endParaRPr lang="en-US" sz="1200" b="1" dirty="0">
              <a:solidFill>
                <a:srgbClr val="C00000"/>
              </a:solidFill>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838200"/>
            <a:ext cx="7924800" cy="2971800"/>
          </a:xfrm>
        </p:spPr>
        <p:txBody>
          <a:bodyPr>
            <a:normAutofit fontScale="47500" lnSpcReduction="20000"/>
          </a:bodyPr>
          <a:lstStyle/>
          <a:p>
            <a:pPr marL="0" indent="0" algn="ctr" rtl="1" eaLnBrk="1" fontAlgn="auto" hangingPunct="1">
              <a:lnSpc>
                <a:spcPct val="120000"/>
              </a:lnSpc>
              <a:spcAft>
                <a:spcPts val="0"/>
              </a:spcAft>
              <a:buNone/>
              <a:defRPr/>
            </a:pPr>
            <a:r>
              <a:rPr lang="ar-EG" sz="6800" b="1" dirty="0" smtClean="0">
                <a:latin typeface="Times New Roman" pitchFamily="18" charset="0"/>
                <a:cs typeface="Times New Roman" pitchFamily="18" charset="0"/>
              </a:rPr>
              <a:t>أهم الأنماط السلوكية للحيوانات المزرعية</a:t>
            </a:r>
          </a:p>
          <a:p>
            <a:pPr marL="0" indent="0" algn="just" rtl="1" eaLnBrk="1" fontAlgn="auto" hangingPunct="1">
              <a:lnSpc>
                <a:spcPct val="120000"/>
              </a:lnSpc>
              <a:spcAft>
                <a:spcPts val="0"/>
              </a:spcAft>
              <a:buNone/>
              <a:defRPr/>
            </a:pPr>
            <a:endParaRPr lang="en-US" sz="2300" b="1" dirty="0" smtClean="0">
              <a:latin typeface="Times New Roman" pitchFamily="18" charset="0"/>
              <a:cs typeface="Times New Roman" pitchFamily="18" charset="0"/>
            </a:endParaRPr>
          </a:p>
          <a:p>
            <a:pPr marL="0" indent="0" algn="just" rtl="1" eaLnBrk="1" fontAlgn="auto" hangingPunct="1">
              <a:lnSpc>
                <a:spcPct val="120000"/>
              </a:lnSpc>
              <a:spcAft>
                <a:spcPts val="0"/>
              </a:spcAft>
              <a:buNone/>
              <a:defRPr/>
            </a:pPr>
            <a:r>
              <a:rPr lang="ar-EG" sz="5100" b="1" dirty="0" smtClean="0">
                <a:latin typeface="Times New Roman" pitchFamily="18" charset="0"/>
                <a:cs typeface="Times New Roman" pitchFamily="18" charset="0"/>
              </a:rPr>
              <a:t>السلوك الغذائى </a:t>
            </a:r>
            <a:r>
              <a:rPr lang="en-US" sz="5100" b="1" i="1" dirty="0" smtClean="0">
                <a:latin typeface="Times New Roman" pitchFamily="18" charset="0"/>
                <a:cs typeface="Times New Roman" pitchFamily="18" charset="0"/>
              </a:rPr>
              <a:t>Ingestive (Feeding) Behaviour</a:t>
            </a:r>
          </a:p>
          <a:p>
            <a:pPr marL="0" indent="360363" algn="just" rtl="1" eaLnBrk="1" fontAlgn="auto" hangingPunct="1">
              <a:lnSpc>
                <a:spcPct val="180000"/>
              </a:lnSpc>
              <a:spcAft>
                <a:spcPts val="0"/>
              </a:spcAft>
              <a:buNone/>
              <a:defRPr/>
            </a:pPr>
            <a:r>
              <a:rPr lang="ar-EG" sz="3600" b="1" dirty="0" smtClean="0">
                <a:latin typeface="Times New Roman" pitchFamily="18" charset="0"/>
                <a:cs typeface="Times New Roman" pitchFamily="18" charset="0"/>
              </a:rPr>
              <a:t>يعتبر السلوك الغذائى من الانماط السلوكية الهامة التى درست فى الأبقار لمعرفة التصرفات الطبيعية للأبقار أثناء تناولها الغذاء حتى يمكن على ضوء ذلك وضع التوصيات الهامة للمربى لمعرفة أنسب الطرق الواجب إتباعها لتغذية الحيوان وكيفية تقديم العلائق الحيوانية دون أن يكون هناك فاقد كبير فى الأعلاف المقدمة للحيوان وفى نفس الوقت بأقل مجهود ممكن للمربى.</a:t>
            </a:r>
          </a:p>
          <a:p>
            <a:pPr marL="0" indent="0" algn="ctr" rtl="1" eaLnBrk="1" fontAlgn="auto" hangingPunct="1">
              <a:lnSpc>
                <a:spcPct val="170000"/>
              </a:lnSpc>
              <a:spcAft>
                <a:spcPts val="0"/>
              </a:spcAft>
              <a:buNone/>
              <a:defRPr/>
            </a:pPr>
            <a:endParaRPr lang="en-US" sz="1500" b="1" dirty="0" smtClean="0">
              <a:latin typeface="Times New Roman" pitchFamily="18" charset="0"/>
              <a:cs typeface="Times New Roman" pitchFamily="18" charset="0"/>
            </a:endParaRPr>
          </a:p>
        </p:txBody>
      </p:sp>
      <p:sp>
        <p:nvSpPr>
          <p:cNvPr id="5" name="Rounded Rectangle 4"/>
          <p:cNvSpPr/>
          <p:nvPr/>
        </p:nvSpPr>
        <p:spPr>
          <a:xfrm>
            <a:off x="475344" y="504372"/>
            <a:ext cx="8153400" cy="3338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EG" sz="1600" b="1" i="1" dirty="0" smtClean="0">
                <a:solidFill>
                  <a:srgbClr val="C00000"/>
                </a:solidFill>
                <a:latin typeface="Book Antiqua" pitchFamily="18" charset="0"/>
                <a:cs typeface="Tahoma" pitchFamily="34" charset="0"/>
              </a:rPr>
              <a:t>سلوك الحيوان         </a:t>
            </a:r>
            <a:r>
              <a:rPr lang="en-US" sz="1600" b="1" i="1" dirty="0" smtClean="0">
                <a:solidFill>
                  <a:srgbClr val="C00000"/>
                </a:solidFill>
                <a:latin typeface="Book Antiqua" pitchFamily="18" charset="0"/>
                <a:cs typeface="Tahoma" pitchFamily="34" charset="0"/>
              </a:rPr>
              <a:t>Animal Behaviour</a:t>
            </a:r>
          </a:p>
        </p:txBody>
      </p:sp>
      <p:sp>
        <p:nvSpPr>
          <p:cNvPr id="6" name="Rounded Rectangle 5"/>
          <p:cNvSpPr/>
          <p:nvPr/>
        </p:nvSpPr>
        <p:spPr>
          <a:xfrm>
            <a:off x="457200" y="6016170"/>
            <a:ext cx="82296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265113" indent="-265113" algn="ctr">
              <a:spcBef>
                <a:spcPts val="250"/>
              </a:spcBef>
              <a:buClr>
                <a:schemeClr val="accent1"/>
              </a:buClr>
              <a:buSzPct val="80000"/>
            </a:pPr>
            <a:r>
              <a:rPr lang="ar-EG" sz="1200" b="1" dirty="0" smtClean="0">
                <a:solidFill>
                  <a:srgbClr val="C00000"/>
                </a:solidFill>
                <a:latin typeface="Verdana" pitchFamily="34" charset="0"/>
                <a:cs typeface="Tahoma" pitchFamily="34" charset="0"/>
              </a:rPr>
              <a:t>د. محمد يوسف العارف   –   مدرس رعاية الحيوان   –   كلية الزراعة    –   جامعة سوهاج</a:t>
            </a:r>
            <a:endParaRPr lang="en-US" sz="1200" b="1" dirty="0">
              <a:solidFill>
                <a:srgbClr val="C00000"/>
              </a:solidFill>
              <a:latin typeface="Verdana" pitchFamily="34" charset="0"/>
            </a:endParaRPr>
          </a:p>
        </p:txBody>
      </p:sp>
      <p:graphicFrame>
        <p:nvGraphicFramePr>
          <p:cNvPr id="10" name="Table 9"/>
          <p:cNvGraphicFramePr>
            <a:graphicFrameLocks noGrp="1"/>
          </p:cNvGraphicFramePr>
          <p:nvPr/>
        </p:nvGraphicFramePr>
        <p:xfrm>
          <a:off x="685800" y="3810000"/>
          <a:ext cx="7772400" cy="1956816"/>
        </p:xfrm>
        <a:graphic>
          <a:graphicData uri="http://schemas.openxmlformats.org/drawingml/2006/table">
            <a:tbl>
              <a:tblPr firstRow="1" bandRow="1">
                <a:tableStyleId>{9D7B26C5-4107-4FEC-AEDC-1716B250A1EF}</a:tableStyleId>
              </a:tblPr>
              <a:tblGrid>
                <a:gridCol w="1905000"/>
                <a:gridCol w="3886200"/>
                <a:gridCol w="1981200"/>
              </a:tblGrid>
              <a:tr h="370840">
                <a:tc>
                  <a:txBody>
                    <a:bodyPr/>
                    <a:lstStyle/>
                    <a:p>
                      <a:endParaRPr lang="en-US" dirty="0"/>
                    </a:p>
                  </a:txBody>
                  <a:tcPr/>
                </a:tc>
                <a:tc>
                  <a:txBody>
                    <a:bodyPr/>
                    <a:lstStyle/>
                    <a:p>
                      <a:pPr marL="0" marR="0" lvl="0" indent="0" algn="just" defTabSz="914400" rtl="1" eaLnBrk="1" fontAlgn="auto" latinLnBrk="0" hangingPunct="1">
                        <a:lnSpc>
                          <a:spcPct val="120000"/>
                        </a:lnSpc>
                        <a:spcBef>
                          <a:spcPts val="0"/>
                        </a:spcBef>
                        <a:spcAft>
                          <a:spcPts val="0"/>
                        </a:spcAft>
                        <a:buClrTx/>
                        <a:buSzTx/>
                        <a:buFontTx/>
                        <a:buNone/>
                        <a:tabLst/>
                        <a:defRPr/>
                      </a:pPr>
                      <a:r>
                        <a:rPr kumimoji="0" lang="ar-EG" sz="17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تعتمد الأبقار بشكل أساسى على اللسان  </a:t>
                      </a:r>
                      <a:r>
                        <a:rPr kumimoji="0" lang="en-US" sz="1700" b="1"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Tongue</a:t>
                      </a:r>
                      <a:r>
                        <a:rPr kumimoji="0" lang="ar-EG" sz="17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فى تناول غذائها، الذى يقوم بضم مجموعة من الحشائش وسحبها للفم حيث يتم قضمها بمساعدة قواطع الفك السفلى ثم مضغها مرتين أو ثلاثة مرات قبل بلعها وتقوم أثناء ذلك بالبحث عن حزمة الحشائش التالية التى ستتناولها.</a:t>
                      </a:r>
                      <a:endParaRPr kumimoji="0" lang="en-US" sz="17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txBody>
                  <a:tcPr/>
                </a:tc>
                <a:tc>
                  <a:txBody>
                    <a:bodyPr/>
                    <a:lstStyle/>
                    <a:p>
                      <a:endParaRPr lang="en-US" dirty="0"/>
                    </a:p>
                  </a:txBody>
                  <a:tcPr/>
                </a:tc>
              </a:tr>
            </a:tbl>
          </a:graphicData>
        </a:graphic>
      </p:graphicFrame>
      <p:pic>
        <p:nvPicPr>
          <p:cNvPr id="12" name="Picture 2" descr="C:\Users\Elaref\Desktop\رعاية الحيوانات المزرعية المستوى الثالث\3894684.jpg"/>
          <p:cNvPicPr>
            <a:picLocks noChangeAspect="1" noChangeArrowheads="1"/>
          </p:cNvPicPr>
          <p:nvPr/>
        </p:nvPicPr>
        <p:blipFill>
          <a:blip r:embed="rId2"/>
          <a:srcRect l="31424" t="10748" r="20279" b="2336"/>
          <a:stretch>
            <a:fillRect/>
          </a:stretch>
        </p:blipFill>
        <p:spPr bwMode="auto">
          <a:xfrm flipH="1">
            <a:off x="609600" y="3777342"/>
            <a:ext cx="1828800" cy="2013858"/>
          </a:xfrm>
          <a:prstGeom prst="rect">
            <a:avLst/>
          </a:prstGeom>
          <a:ln>
            <a:noFill/>
          </a:ln>
          <a:effectLst>
            <a:softEdge rad="112500"/>
          </a:effectLst>
        </p:spPr>
      </p:pic>
      <p:pic>
        <p:nvPicPr>
          <p:cNvPr id="13" name="Picture 2" descr="http://grazingguide.net/wp-content/uploads/2014/01/ARS2009-dietandbehavior-1_3.jpg">
            <a:hlinkClick r:id="rId3"/>
          </p:cNvPr>
          <p:cNvPicPr>
            <a:picLocks noChangeAspect="1" noChangeArrowheads="1"/>
          </p:cNvPicPr>
          <p:nvPr/>
        </p:nvPicPr>
        <p:blipFill>
          <a:blip r:embed="rId4"/>
          <a:srcRect r="21019"/>
          <a:stretch>
            <a:fillRect/>
          </a:stretch>
        </p:blipFill>
        <p:spPr bwMode="auto">
          <a:xfrm flipH="1">
            <a:off x="6743914" y="3853542"/>
            <a:ext cx="1790485" cy="1861458"/>
          </a:xfrm>
          <a:prstGeom prst="rect">
            <a:avLst/>
          </a:prstGeom>
          <a:ln>
            <a:noFill/>
          </a:ln>
          <a:effectLst>
            <a:softEdge rad="112500"/>
          </a:effectLst>
        </p:spPr>
      </p:pic>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838200"/>
            <a:ext cx="7924800" cy="5105400"/>
          </a:xfrm>
        </p:spPr>
        <p:txBody>
          <a:bodyPr>
            <a:normAutofit fontScale="47500" lnSpcReduction="20000"/>
          </a:bodyPr>
          <a:lstStyle/>
          <a:p>
            <a:pPr marL="261938" indent="-261938" algn="just" rtl="1" eaLnBrk="1" fontAlgn="auto" hangingPunct="1">
              <a:lnSpc>
                <a:spcPct val="180000"/>
              </a:lnSpc>
              <a:spcAft>
                <a:spcPts val="0"/>
              </a:spcAft>
              <a:buClrTx/>
              <a:buFont typeface="Wingdings" pitchFamily="2" charset="2"/>
              <a:buChar char="§"/>
              <a:defRPr/>
            </a:pPr>
            <a:r>
              <a:rPr lang="ar-EG" sz="3800" b="1" dirty="0" smtClean="0">
                <a:latin typeface="Times New Roman" pitchFamily="18" charset="0"/>
                <a:cs typeface="Times New Roman" pitchFamily="18" charset="0"/>
              </a:rPr>
              <a:t>لا تسمح طبيعة تركيب الفم ومكوناته فى الأبقار من تمكين الحيوان للرعى </a:t>
            </a:r>
            <a:r>
              <a:rPr lang="ar-EG" sz="3800" b="1" dirty="0" smtClean="0">
                <a:solidFill>
                  <a:srgbClr val="FF0000"/>
                </a:solidFill>
                <a:latin typeface="Times New Roman" pitchFamily="18" charset="0"/>
                <a:cs typeface="Times New Roman" pitchFamily="18" charset="0"/>
              </a:rPr>
              <a:t>أقل من 1سم</a:t>
            </a:r>
            <a:r>
              <a:rPr lang="ar-EG" sz="3800" b="1" dirty="0" smtClean="0">
                <a:latin typeface="Times New Roman" pitchFamily="18" charset="0"/>
                <a:cs typeface="Times New Roman" pitchFamily="18" charset="0"/>
              </a:rPr>
              <a:t> فوق مستوى سطح الأرض.</a:t>
            </a:r>
          </a:p>
          <a:p>
            <a:pPr marL="261938" indent="-261938" algn="just" rtl="1" eaLnBrk="1" fontAlgn="auto" hangingPunct="1">
              <a:lnSpc>
                <a:spcPct val="180000"/>
              </a:lnSpc>
              <a:spcAft>
                <a:spcPts val="0"/>
              </a:spcAft>
              <a:buClrTx/>
              <a:buFont typeface="Wingdings" pitchFamily="2" charset="2"/>
              <a:buChar char="§"/>
              <a:defRPr/>
            </a:pPr>
            <a:r>
              <a:rPr lang="ar-EG" sz="3700" b="1" dirty="0" smtClean="0">
                <a:latin typeface="Times New Roman" pitchFamily="18" charset="0"/>
                <a:cs typeface="Times New Roman" pitchFamily="18" charset="0"/>
              </a:rPr>
              <a:t>ترعى الأبقار غالباً فى </a:t>
            </a:r>
            <a:r>
              <a:rPr lang="ar-EG" sz="3700" b="1" dirty="0" smtClean="0">
                <a:solidFill>
                  <a:srgbClr val="FF0000"/>
                </a:solidFill>
                <a:latin typeface="Times New Roman" pitchFamily="18" charset="0"/>
                <a:cs typeface="Times New Roman" pitchFamily="18" charset="0"/>
              </a:rPr>
              <a:t>ضوء النهار</a:t>
            </a:r>
            <a:r>
              <a:rPr lang="ar-EG" sz="3700" b="1" dirty="0" smtClean="0">
                <a:latin typeface="Times New Roman" pitchFamily="18" charset="0"/>
                <a:cs typeface="Times New Roman" pitchFamily="18" charset="0"/>
              </a:rPr>
              <a:t>، وتصل المسافة التى تقطعها أثناء الرعى فى الظروف الطبيعية إلى حوالى</a:t>
            </a:r>
            <a:r>
              <a:rPr lang="ar-EG" sz="3700" b="1" dirty="0" smtClean="0">
                <a:solidFill>
                  <a:srgbClr val="FF0000"/>
                </a:solidFill>
                <a:latin typeface="Times New Roman" pitchFamily="18" charset="0"/>
                <a:cs typeface="Times New Roman" pitchFamily="18" charset="0"/>
              </a:rPr>
              <a:t> 4 كم فى اليوم الواحد</a:t>
            </a:r>
            <a:r>
              <a:rPr lang="ar-EG" sz="3700" b="1" dirty="0" smtClean="0">
                <a:latin typeface="Times New Roman" pitchFamily="18" charset="0"/>
                <a:cs typeface="Times New Roman" pitchFamily="18" charset="0"/>
              </a:rPr>
              <a:t>. ولكن قد تزيد مسافة الرعى عن ذلك مع حالات الجو غير المناسب أو مع تغيير الظروف البيئية المحيطة بالحيوان. وقد تلاحظ أن الأبقار تلجأ للرعى ليلاً عند اللزوم وتقليل فترة الرعى بالنهار تجنباً لحرارة الشمس الشديدة.</a:t>
            </a:r>
          </a:p>
          <a:p>
            <a:pPr marL="261938" indent="-261938" algn="just" rtl="1" eaLnBrk="1" fontAlgn="auto" hangingPunct="1">
              <a:lnSpc>
                <a:spcPct val="180000"/>
              </a:lnSpc>
              <a:spcAft>
                <a:spcPts val="0"/>
              </a:spcAft>
              <a:buClrTx/>
              <a:buNone/>
              <a:defRPr/>
            </a:pPr>
            <a:r>
              <a:rPr lang="ar-EG" sz="3700" b="1" dirty="0" smtClean="0">
                <a:latin typeface="Times New Roman" pitchFamily="18" charset="0"/>
                <a:cs typeface="Times New Roman" pitchFamily="18" charset="0"/>
              </a:rPr>
              <a:t>وهناك أربع فترات تنشط فيها الأبقار خلال اليوم فى المرعى:</a:t>
            </a:r>
          </a:p>
          <a:p>
            <a:pPr marL="261938" indent="-261938" algn="just" rtl="1" eaLnBrk="1" fontAlgn="auto" hangingPunct="1">
              <a:lnSpc>
                <a:spcPct val="180000"/>
              </a:lnSpc>
              <a:spcAft>
                <a:spcPts val="0"/>
              </a:spcAft>
              <a:buClrTx/>
              <a:buNone/>
              <a:defRPr/>
            </a:pPr>
            <a:endParaRPr lang="ar-EG" sz="3700" b="1" dirty="0" smtClean="0">
              <a:latin typeface="Times New Roman" pitchFamily="18" charset="0"/>
              <a:cs typeface="Times New Roman" pitchFamily="18" charset="0"/>
            </a:endParaRPr>
          </a:p>
          <a:p>
            <a:pPr marL="261938" indent="-261938" algn="just" rtl="1" eaLnBrk="1" fontAlgn="auto" hangingPunct="1">
              <a:lnSpc>
                <a:spcPct val="180000"/>
              </a:lnSpc>
              <a:spcAft>
                <a:spcPts val="0"/>
              </a:spcAft>
              <a:buClrTx/>
              <a:buNone/>
              <a:defRPr/>
            </a:pPr>
            <a:endParaRPr lang="ar-EG" sz="3700" b="1" dirty="0" smtClean="0">
              <a:latin typeface="Times New Roman" pitchFamily="18" charset="0"/>
              <a:cs typeface="Times New Roman" pitchFamily="18" charset="0"/>
            </a:endParaRPr>
          </a:p>
          <a:p>
            <a:pPr marL="261938" indent="-261938" algn="just" rtl="1" eaLnBrk="1" fontAlgn="auto" hangingPunct="1">
              <a:lnSpc>
                <a:spcPct val="180000"/>
              </a:lnSpc>
              <a:spcAft>
                <a:spcPts val="0"/>
              </a:spcAft>
              <a:buClrTx/>
              <a:buNone/>
              <a:defRPr/>
            </a:pPr>
            <a:r>
              <a:rPr lang="ar-EG" sz="3700" b="1" dirty="0" smtClean="0">
                <a:latin typeface="Times New Roman" pitchFamily="18" charset="0"/>
                <a:cs typeface="Times New Roman" pitchFamily="18" charset="0"/>
              </a:rPr>
              <a:t>تعتبر الفترتين (</a:t>
            </a:r>
            <a:r>
              <a:rPr lang="ar-EG" sz="3700" b="1" dirty="0" smtClean="0">
                <a:solidFill>
                  <a:srgbClr val="FF0000"/>
                </a:solidFill>
                <a:latin typeface="Times New Roman" pitchFamily="18" charset="0"/>
                <a:cs typeface="Times New Roman" pitchFamily="18" charset="0"/>
              </a:rPr>
              <a:t>قبل الشروق – قبل الغروب</a:t>
            </a:r>
            <a:r>
              <a:rPr lang="ar-EG" sz="3700" b="1" dirty="0" smtClean="0">
                <a:latin typeface="Times New Roman" pitchFamily="18" charset="0"/>
                <a:cs typeface="Times New Roman" pitchFamily="18" charset="0"/>
              </a:rPr>
              <a:t>) من أنشط فترات الرعى اليومية للأبقار وأطولها.</a:t>
            </a:r>
          </a:p>
          <a:p>
            <a:pPr marL="0" indent="0" algn="ctr" rtl="1" eaLnBrk="1" fontAlgn="auto" hangingPunct="1">
              <a:lnSpc>
                <a:spcPct val="170000"/>
              </a:lnSpc>
              <a:spcAft>
                <a:spcPts val="0"/>
              </a:spcAft>
              <a:buNone/>
              <a:defRPr/>
            </a:pPr>
            <a:endParaRPr lang="en-US" sz="1500" b="1" dirty="0" smtClean="0">
              <a:latin typeface="Times New Roman" pitchFamily="18" charset="0"/>
              <a:cs typeface="Times New Roman" pitchFamily="18" charset="0"/>
            </a:endParaRPr>
          </a:p>
        </p:txBody>
      </p:sp>
      <p:sp>
        <p:nvSpPr>
          <p:cNvPr id="5" name="Rounded Rectangle 4"/>
          <p:cNvSpPr/>
          <p:nvPr/>
        </p:nvSpPr>
        <p:spPr>
          <a:xfrm>
            <a:off x="475344" y="504372"/>
            <a:ext cx="8153400" cy="3338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EG" sz="1600" b="1" i="1" dirty="0" smtClean="0">
                <a:solidFill>
                  <a:srgbClr val="C00000"/>
                </a:solidFill>
                <a:latin typeface="Book Antiqua" pitchFamily="18" charset="0"/>
                <a:cs typeface="Tahoma" pitchFamily="34" charset="0"/>
              </a:rPr>
              <a:t>سلوك الحيوان         </a:t>
            </a:r>
            <a:r>
              <a:rPr lang="en-US" sz="1600" b="1" i="1" dirty="0" smtClean="0">
                <a:solidFill>
                  <a:srgbClr val="C00000"/>
                </a:solidFill>
                <a:latin typeface="Book Antiqua" pitchFamily="18" charset="0"/>
                <a:cs typeface="Tahoma" pitchFamily="34" charset="0"/>
              </a:rPr>
              <a:t>Animal Behaviour</a:t>
            </a:r>
          </a:p>
        </p:txBody>
      </p:sp>
      <p:sp>
        <p:nvSpPr>
          <p:cNvPr id="6" name="Rounded Rectangle 5"/>
          <p:cNvSpPr/>
          <p:nvPr/>
        </p:nvSpPr>
        <p:spPr>
          <a:xfrm>
            <a:off x="457200" y="6016170"/>
            <a:ext cx="82296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265113" indent="-265113" algn="ctr">
              <a:spcBef>
                <a:spcPts val="250"/>
              </a:spcBef>
              <a:buClr>
                <a:schemeClr val="accent1"/>
              </a:buClr>
              <a:buSzPct val="80000"/>
            </a:pPr>
            <a:r>
              <a:rPr lang="ar-EG" sz="1200" b="1" dirty="0" smtClean="0">
                <a:solidFill>
                  <a:srgbClr val="C00000"/>
                </a:solidFill>
                <a:latin typeface="Verdana" pitchFamily="34" charset="0"/>
                <a:cs typeface="Tahoma" pitchFamily="34" charset="0"/>
              </a:rPr>
              <a:t>د. محمد يوسف العارف   –   مدرس رعاية الحيوان   –   كلية الزراعة    –   جامعة سوهاج</a:t>
            </a:r>
            <a:endParaRPr lang="en-US" sz="1200" b="1" dirty="0">
              <a:solidFill>
                <a:srgbClr val="C00000"/>
              </a:solidFill>
              <a:latin typeface="Verdana" pitchFamily="34" charset="0"/>
            </a:endParaRPr>
          </a:p>
        </p:txBody>
      </p:sp>
      <p:graphicFrame>
        <p:nvGraphicFramePr>
          <p:cNvPr id="10" name="Table 9"/>
          <p:cNvGraphicFramePr>
            <a:graphicFrameLocks noGrp="1"/>
          </p:cNvGraphicFramePr>
          <p:nvPr/>
        </p:nvGraphicFramePr>
        <p:xfrm>
          <a:off x="609600" y="4135120"/>
          <a:ext cx="7848600" cy="741680"/>
        </p:xfrm>
        <a:graphic>
          <a:graphicData uri="http://schemas.openxmlformats.org/drawingml/2006/table">
            <a:tbl>
              <a:tblPr firstRow="1" bandRow="1">
                <a:tableStyleId>{21E4AEA4-8DFA-4A89-87EB-49C32662AFE0}</a:tableStyleId>
              </a:tblPr>
              <a:tblGrid>
                <a:gridCol w="1962150"/>
                <a:gridCol w="1619250"/>
                <a:gridCol w="2057400"/>
                <a:gridCol w="2209800"/>
              </a:tblGrid>
              <a:tr h="370840">
                <a:tc>
                  <a:txBody>
                    <a:bodyPr/>
                    <a:lstStyle/>
                    <a:p>
                      <a:pPr algn="ctr"/>
                      <a:r>
                        <a:rPr lang="ar-EG" sz="1800" dirty="0" smtClean="0">
                          <a:latin typeface="Times New Roman" pitchFamily="18" charset="0"/>
                          <a:cs typeface="Times New Roman" pitchFamily="18" charset="0"/>
                        </a:rPr>
                        <a:t>فترة الرابعة</a:t>
                      </a:r>
                      <a:endParaRPr lang="en-US" dirty="0">
                        <a:latin typeface="Times New Roman" pitchFamily="18" charset="0"/>
                        <a:cs typeface="Times New Roman" pitchFamily="18" charset="0"/>
                      </a:endParaRPr>
                    </a:p>
                  </a:txBody>
                  <a:tcPr/>
                </a:tc>
                <a:tc>
                  <a:txBody>
                    <a:bodyPr/>
                    <a:lstStyle/>
                    <a:p>
                      <a:pPr algn="ctr"/>
                      <a:r>
                        <a:rPr lang="ar-EG" sz="1800" dirty="0" smtClean="0">
                          <a:latin typeface="Times New Roman" pitchFamily="18" charset="0"/>
                          <a:cs typeface="Times New Roman" pitchFamily="18" charset="0"/>
                        </a:rPr>
                        <a:t>الفترة الثالثة</a:t>
                      </a:r>
                      <a:endParaRPr lang="en-US" dirty="0">
                        <a:latin typeface="Times New Roman" pitchFamily="18" charset="0"/>
                        <a:cs typeface="Times New Roman" pitchFamily="18" charset="0"/>
                      </a:endParaRPr>
                    </a:p>
                  </a:txBody>
                  <a:tcPr/>
                </a:tc>
                <a:tc>
                  <a:txBody>
                    <a:bodyPr/>
                    <a:lstStyle/>
                    <a:p>
                      <a:pPr algn="ctr"/>
                      <a:r>
                        <a:rPr lang="ar-EG" sz="1800" dirty="0" smtClean="0">
                          <a:latin typeface="Times New Roman" pitchFamily="18" charset="0"/>
                          <a:cs typeface="Times New Roman" pitchFamily="18" charset="0"/>
                        </a:rPr>
                        <a:t>الفترة الثانية</a:t>
                      </a:r>
                      <a:endParaRPr lang="en-US" dirty="0">
                        <a:latin typeface="Times New Roman" pitchFamily="18" charset="0"/>
                        <a:cs typeface="Times New Roman" pitchFamily="18" charset="0"/>
                      </a:endParaRPr>
                    </a:p>
                  </a:txBody>
                  <a:tcPr/>
                </a:tc>
                <a:tc>
                  <a:txBody>
                    <a:bodyPr/>
                    <a:lstStyle/>
                    <a:p>
                      <a:pPr algn="ctr"/>
                      <a:r>
                        <a:rPr lang="ar-EG" sz="1800" dirty="0" smtClean="0">
                          <a:latin typeface="Times New Roman" pitchFamily="18" charset="0"/>
                          <a:cs typeface="Times New Roman" pitchFamily="18" charset="0"/>
                        </a:rPr>
                        <a:t>الفترة الأولى</a:t>
                      </a:r>
                      <a:endParaRPr lang="en-US" dirty="0">
                        <a:latin typeface="Times New Roman" pitchFamily="18" charset="0"/>
                        <a:cs typeface="Times New Roman" pitchFamily="18" charset="0"/>
                      </a:endParaRPr>
                    </a:p>
                  </a:txBody>
                  <a:tcPr/>
                </a:tc>
              </a:tr>
              <a:tr h="370840">
                <a:tc>
                  <a:txBody>
                    <a:bodyPr/>
                    <a:lstStyle/>
                    <a:p>
                      <a:pPr algn="ctr"/>
                      <a:r>
                        <a:rPr lang="ar-EG" sz="1700" b="1" dirty="0" smtClean="0">
                          <a:latin typeface="Times New Roman" pitchFamily="18" charset="0"/>
                          <a:cs typeface="Times New Roman" pitchFamily="18" charset="0"/>
                        </a:rPr>
                        <a:t>تبدأ قبل غروب الشمس</a:t>
                      </a:r>
                      <a:endParaRPr lang="en-US" sz="1700" b="1" dirty="0">
                        <a:latin typeface="Times New Roman" pitchFamily="18" charset="0"/>
                        <a:cs typeface="Times New Roman" pitchFamily="18" charset="0"/>
                      </a:endParaRPr>
                    </a:p>
                  </a:txBody>
                  <a:tcPr/>
                </a:tc>
                <a:tc>
                  <a:txBody>
                    <a:bodyPr/>
                    <a:lstStyle/>
                    <a:p>
                      <a:pPr algn="ctr"/>
                      <a:r>
                        <a:rPr lang="ar-EG" sz="1700" b="1" dirty="0" smtClean="0">
                          <a:latin typeface="Times New Roman" pitchFamily="18" charset="0"/>
                          <a:cs typeface="Times New Roman" pitchFamily="18" charset="0"/>
                        </a:rPr>
                        <a:t>تبدأ عقب الظهر</a:t>
                      </a:r>
                      <a:endParaRPr lang="en-US" sz="1700" b="1" dirty="0">
                        <a:latin typeface="Times New Roman" pitchFamily="18" charset="0"/>
                        <a:cs typeface="Times New Roman" pitchFamily="18" charset="0"/>
                      </a:endParaRPr>
                    </a:p>
                  </a:txBody>
                  <a:tcPr/>
                </a:tc>
                <a:tc>
                  <a:txBody>
                    <a:bodyPr/>
                    <a:lstStyle/>
                    <a:p>
                      <a:pPr algn="ctr"/>
                      <a:r>
                        <a:rPr lang="ar-EG" sz="1700" b="1" dirty="0" smtClean="0">
                          <a:latin typeface="Times New Roman" pitchFamily="18" charset="0"/>
                          <a:cs typeface="Times New Roman" pitchFamily="18" charset="0"/>
                        </a:rPr>
                        <a:t>تبدأ من منتصف الصباح</a:t>
                      </a:r>
                      <a:endParaRPr lang="en-US" sz="1700" b="1" dirty="0">
                        <a:latin typeface="Times New Roman" pitchFamily="18" charset="0"/>
                        <a:cs typeface="Times New Roman" pitchFamily="18" charset="0"/>
                      </a:endParaRPr>
                    </a:p>
                  </a:txBody>
                  <a:tcPr/>
                </a:tc>
                <a:tc>
                  <a:txBody>
                    <a:bodyPr/>
                    <a:lstStyle/>
                    <a:p>
                      <a:pPr algn="ctr"/>
                      <a:r>
                        <a:rPr lang="ar-EG" sz="1700" b="1" dirty="0" smtClean="0">
                          <a:latin typeface="Times New Roman" pitchFamily="18" charset="0"/>
                          <a:cs typeface="Times New Roman" pitchFamily="18" charset="0"/>
                        </a:rPr>
                        <a:t>تبدأ قبل شروق الشمس بقليل</a:t>
                      </a:r>
                      <a:endParaRPr lang="en-US" sz="1700" b="1" dirty="0">
                        <a:latin typeface="Times New Roman" pitchFamily="18" charset="0"/>
                        <a:cs typeface="Times New Roman" pitchFamily="18" charset="0"/>
                      </a:endParaRPr>
                    </a:p>
                  </a:txBody>
                  <a:tcPr/>
                </a:tc>
              </a:tr>
            </a:tbl>
          </a:graphicData>
        </a:graphic>
      </p:graphicFrame>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838200"/>
            <a:ext cx="7924800" cy="5334000"/>
          </a:xfrm>
        </p:spPr>
        <p:txBody>
          <a:bodyPr>
            <a:normAutofit/>
          </a:bodyPr>
          <a:lstStyle/>
          <a:p>
            <a:pPr marL="261938" indent="-261938" algn="just" rtl="1" eaLnBrk="1" fontAlgn="auto" hangingPunct="1">
              <a:lnSpc>
                <a:spcPct val="180000"/>
              </a:lnSpc>
              <a:spcAft>
                <a:spcPts val="0"/>
              </a:spcAft>
              <a:buClr>
                <a:schemeClr val="tx1"/>
              </a:buClr>
              <a:buFont typeface="Wingdings" pitchFamily="2" charset="2"/>
              <a:buChar char="§"/>
              <a:defRPr/>
            </a:pPr>
            <a:r>
              <a:rPr lang="ar-EG" sz="1800" b="1" dirty="0" smtClean="0">
                <a:latin typeface="Times New Roman" pitchFamily="18" charset="0"/>
                <a:cs typeface="Times New Roman" pitchFamily="18" charset="0"/>
              </a:rPr>
              <a:t>يصل متوسط </a:t>
            </a:r>
            <a:r>
              <a:rPr lang="ar-EG" sz="1800" b="1" dirty="0" smtClean="0">
                <a:solidFill>
                  <a:srgbClr val="FF0000"/>
                </a:solidFill>
                <a:latin typeface="Times New Roman" pitchFamily="18" charset="0"/>
                <a:cs typeface="Times New Roman" pitchFamily="18" charset="0"/>
              </a:rPr>
              <a:t>وقت الرعى </a:t>
            </a:r>
            <a:r>
              <a:rPr lang="ar-EG" sz="1800" b="1" dirty="0" smtClean="0">
                <a:latin typeface="Times New Roman" pitchFamily="18" charset="0"/>
                <a:cs typeface="Times New Roman" pitchFamily="18" charset="0"/>
              </a:rPr>
              <a:t>اليومى للأبقار إلى </a:t>
            </a:r>
            <a:r>
              <a:rPr lang="ar-EG" sz="1800" b="1" dirty="0" smtClean="0">
                <a:solidFill>
                  <a:srgbClr val="FF0000"/>
                </a:solidFill>
                <a:latin typeface="Times New Roman" pitchFamily="18" charset="0"/>
                <a:cs typeface="Times New Roman" pitchFamily="18" charset="0"/>
              </a:rPr>
              <a:t>4-9 ساعات/ اليوم</a:t>
            </a:r>
            <a:r>
              <a:rPr lang="ar-EG" sz="1800" b="1" dirty="0" smtClean="0">
                <a:latin typeface="Times New Roman" pitchFamily="18" charset="0"/>
                <a:cs typeface="Times New Roman" pitchFamily="18" charset="0"/>
              </a:rPr>
              <a:t> مع معدل إجترار متساوى معه تقريباً (4-9 ساعات/ اليوم) ولعدد حوالى 15-20 دورة (فترة) إجترار.</a:t>
            </a:r>
          </a:p>
          <a:p>
            <a:pPr marL="261938" indent="-261938" algn="just" rtl="1" eaLnBrk="1" fontAlgn="auto" hangingPunct="1">
              <a:lnSpc>
                <a:spcPct val="180000"/>
              </a:lnSpc>
              <a:spcAft>
                <a:spcPts val="0"/>
              </a:spcAft>
              <a:buClr>
                <a:schemeClr val="tx1"/>
              </a:buClr>
              <a:buFont typeface="Wingdings" pitchFamily="2" charset="2"/>
              <a:buChar char="§"/>
              <a:defRPr/>
            </a:pPr>
            <a:r>
              <a:rPr lang="ar-EG" sz="1800" b="1" dirty="0" smtClean="0">
                <a:latin typeface="Times New Roman" pitchFamily="18" charset="0"/>
                <a:cs typeface="Times New Roman" pitchFamily="18" charset="0"/>
              </a:rPr>
              <a:t>تقضى الأبقار يوميا فى </a:t>
            </a:r>
            <a:r>
              <a:rPr lang="ar-EG" sz="1800" b="1" dirty="0" smtClean="0">
                <a:solidFill>
                  <a:srgbClr val="FF0000"/>
                </a:solidFill>
                <a:latin typeface="Times New Roman" pitchFamily="18" charset="0"/>
                <a:cs typeface="Times New Roman" pitchFamily="18" charset="0"/>
              </a:rPr>
              <a:t>الرقاد حوالى 9-12 ساعة / اليوم</a:t>
            </a:r>
            <a:r>
              <a:rPr lang="ar-EG" sz="1800" b="1" dirty="0" smtClean="0">
                <a:latin typeface="Times New Roman" pitchFamily="18" charset="0"/>
                <a:cs typeface="Times New Roman" pitchFamily="18" charset="0"/>
              </a:rPr>
              <a:t>، وتتغير تلك الفترة بتغير الظروف البيئية المحيطة بالحيوان من حرارة ورياح وغيرها، كذلك تتغير حسب جودة وتوفر نباتات المرعى.</a:t>
            </a:r>
            <a:endParaRPr lang="en-US" sz="1800" b="1" dirty="0" smtClean="0">
              <a:latin typeface="Times New Roman" pitchFamily="18" charset="0"/>
              <a:cs typeface="Times New Roman" pitchFamily="18" charset="0"/>
            </a:endParaRPr>
          </a:p>
          <a:p>
            <a:pPr marL="261938" indent="-261938" algn="just" rtl="1" eaLnBrk="1" fontAlgn="auto" hangingPunct="1">
              <a:lnSpc>
                <a:spcPct val="180000"/>
              </a:lnSpc>
              <a:spcAft>
                <a:spcPts val="0"/>
              </a:spcAft>
              <a:buClr>
                <a:schemeClr val="tx1"/>
              </a:buClr>
              <a:buFont typeface="Wingdings" pitchFamily="2" charset="2"/>
              <a:buChar char="§"/>
              <a:defRPr/>
            </a:pPr>
            <a:r>
              <a:rPr lang="ar-EG" sz="1800" b="1" dirty="0" smtClean="0">
                <a:latin typeface="Times New Roman" pitchFamily="18" charset="0"/>
                <a:cs typeface="Times New Roman" pitchFamily="18" charset="0"/>
              </a:rPr>
              <a:t>تتميز الأبقار وكذلك الأغنام بخاصية </a:t>
            </a:r>
            <a:r>
              <a:rPr lang="ar-EG" sz="1800" b="1" dirty="0" smtClean="0">
                <a:solidFill>
                  <a:srgbClr val="FF0000"/>
                </a:solidFill>
                <a:latin typeface="Times New Roman" pitchFamily="18" charset="0"/>
                <a:cs typeface="Times New Roman" pitchFamily="18" charset="0"/>
              </a:rPr>
              <a:t>إنتقاء الحشائش والنباتات التى تفضلها</a:t>
            </a:r>
            <a:r>
              <a:rPr lang="ar-EG" sz="1800" b="1" dirty="0" smtClean="0">
                <a:latin typeface="Times New Roman" pitchFamily="18" charset="0"/>
                <a:cs typeface="Times New Roman" pitchFamily="18" charset="0"/>
              </a:rPr>
              <a:t> أثناء الرعى دون غيرها من النباتات الأخرى بالمرعى، بل وتنتقى أطوار معينة من النمو النباتى دون أطوار أخرى. كما تتجنب النباتات الفاسدة أو الملوثة بالروث والبول. تعتمد الأبقار أساساً </a:t>
            </a:r>
            <a:r>
              <a:rPr lang="ar-EG" sz="1800" b="1" dirty="0" smtClean="0">
                <a:solidFill>
                  <a:srgbClr val="FF0000"/>
                </a:solidFill>
                <a:latin typeface="Times New Roman" pitchFamily="18" charset="0"/>
                <a:cs typeface="Times New Roman" pitchFamily="18" charset="0"/>
              </a:rPr>
              <a:t>الاستساغة وحاسة التذوق </a:t>
            </a:r>
            <a:r>
              <a:rPr lang="ar-EG" sz="1800" b="1" dirty="0" smtClean="0">
                <a:latin typeface="Times New Roman" pitchFamily="18" charset="0"/>
                <a:cs typeface="Times New Roman" pitchFamily="18" charset="0"/>
              </a:rPr>
              <a:t>فى إنتقاء غذائها.</a:t>
            </a:r>
          </a:p>
          <a:p>
            <a:pPr marL="261938" indent="-261938" algn="just" rtl="1" eaLnBrk="1" fontAlgn="auto" hangingPunct="1">
              <a:lnSpc>
                <a:spcPct val="180000"/>
              </a:lnSpc>
              <a:spcAft>
                <a:spcPts val="0"/>
              </a:spcAft>
              <a:buClr>
                <a:schemeClr val="tx1"/>
              </a:buClr>
              <a:buFont typeface="Wingdings" pitchFamily="2" charset="2"/>
              <a:buChar char="§"/>
              <a:defRPr/>
            </a:pPr>
            <a:r>
              <a:rPr lang="ar-EG" sz="1800" b="1" dirty="0" smtClean="0">
                <a:latin typeface="Times New Roman" pitchFamily="18" charset="0"/>
                <a:cs typeface="Times New Roman" pitchFamily="18" charset="0"/>
              </a:rPr>
              <a:t>تفضل الأبقار الأعلاف والحشائش الغنية بالجلوكوز والكربوهيدرات وكذلك الأغذية الغنية فى الأملاح بينما تفضل العجول الأغذية الحمضية.</a:t>
            </a:r>
          </a:p>
        </p:txBody>
      </p:sp>
      <p:sp>
        <p:nvSpPr>
          <p:cNvPr id="5" name="Rounded Rectangle 4"/>
          <p:cNvSpPr/>
          <p:nvPr/>
        </p:nvSpPr>
        <p:spPr>
          <a:xfrm>
            <a:off x="475344" y="504372"/>
            <a:ext cx="8153400" cy="3338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EG" sz="1600" b="1" i="1" dirty="0" smtClean="0">
                <a:solidFill>
                  <a:srgbClr val="C00000"/>
                </a:solidFill>
                <a:latin typeface="Book Antiqua" pitchFamily="18" charset="0"/>
                <a:cs typeface="Tahoma" pitchFamily="34" charset="0"/>
              </a:rPr>
              <a:t>سلوك الحيوان         </a:t>
            </a:r>
            <a:r>
              <a:rPr lang="en-US" sz="1600" b="1" i="1" dirty="0" smtClean="0">
                <a:solidFill>
                  <a:srgbClr val="C00000"/>
                </a:solidFill>
                <a:latin typeface="Book Antiqua" pitchFamily="18" charset="0"/>
                <a:cs typeface="Tahoma" pitchFamily="34" charset="0"/>
              </a:rPr>
              <a:t>Animal Behaviour</a:t>
            </a:r>
          </a:p>
        </p:txBody>
      </p:sp>
      <p:sp>
        <p:nvSpPr>
          <p:cNvPr id="6" name="Rounded Rectangle 5"/>
          <p:cNvSpPr/>
          <p:nvPr/>
        </p:nvSpPr>
        <p:spPr>
          <a:xfrm>
            <a:off x="457200" y="6016170"/>
            <a:ext cx="82296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265113" indent="-265113" algn="ctr">
              <a:spcBef>
                <a:spcPts val="250"/>
              </a:spcBef>
              <a:buClr>
                <a:schemeClr val="accent1"/>
              </a:buClr>
              <a:buSzPct val="80000"/>
            </a:pPr>
            <a:r>
              <a:rPr lang="ar-EG" sz="1200" b="1" dirty="0" smtClean="0">
                <a:solidFill>
                  <a:srgbClr val="C00000"/>
                </a:solidFill>
                <a:latin typeface="Verdana" pitchFamily="34" charset="0"/>
                <a:cs typeface="Tahoma" pitchFamily="34" charset="0"/>
              </a:rPr>
              <a:t>د. محمد يوسف العارف   –   مدرس رعاية الحيوان   –   كلية الزراعة    –   جامعة سوهاج</a:t>
            </a:r>
            <a:endParaRPr lang="en-US" sz="1200" b="1" dirty="0">
              <a:solidFill>
                <a:srgbClr val="C00000"/>
              </a:solidFill>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838200"/>
            <a:ext cx="7924800" cy="5105400"/>
          </a:xfrm>
        </p:spPr>
        <p:txBody>
          <a:bodyPr>
            <a:normAutofit fontScale="55000" lnSpcReduction="20000"/>
          </a:bodyPr>
          <a:lstStyle/>
          <a:p>
            <a:pPr marL="261938" indent="-261938" algn="just" rtl="1" eaLnBrk="1" fontAlgn="auto" hangingPunct="1">
              <a:lnSpc>
                <a:spcPct val="180000"/>
              </a:lnSpc>
              <a:spcAft>
                <a:spcPts val="0"/>
              </a:spcAft>
              <a:buClrTx/>
              <a:buFont typeface="Wingdings" pitchFamily="2" charset="2"/>
              <a:buChar char="§"/>
              <a:defRPr/>
            </a:pPr>
            <a:r>
              <a:rPr lang="ar-EG" sz="3700" b="1" dirty="0" smtClean="0">
                <a:latin typeface="Times New Roman" pitchFamily="18" charset="0"/>
                <a:cs typeface="Times New Roman" pitchFamily="18" charset="0"/>
              </a:rPr>
              <a:t>يتوقف الوقت اللازم لتناول الغذاء وهضمه على أمور كثيرة مثل حجم الغذاء – نسب وتراكيز المواد العذائية الداخلة فى تكوين العليقة – نسبة الرطوبة فى العلف – الكيفية التى سيقدم عليها الغذاء (مقطع – مجروش – مفروم).</a:t>
            </a:r>
          </a:p>
          <a:p>
            <a:pPr marL="261938" indent="-261938" algn="just" rtl="1" eaLnBrk="1" fontAlgn="auto" hangingPunct="1">
              <a:lnSpc>
                <a:spcPct val="180000"/>
              </a:lnSpc>
              <a:spcAft>
                <a:spcPts val="0"/>
              </a:spcAft>
              <a:buClrTx/>
              <a:buFont typeface="Wingdings" pitchFamily="2" charset="2"/>
              <a:buChar char="§"/>
              <a:defRPr/>
            </a:pPr>
            <a:r>
              <a:rPr lang="ar-EG" sz="3700" b="1" dirty="0" smtClean="0">
                <a:latin typeface="Times New Roman" pitchFamily="18" charset="0"/>
                <a:cs typeface="Times New Roman" pitchFamily="18" charset="0"/>
              </a:rPr>
              <a:t>تترك الأبقار والأغنام فيما بينها مسافات تتراوح بين 2-3 متر أثناء الرعى . ويمكن الاستفادة من هذه المعلومة عند أنشاء الحظائر وتوفير المساحة اللازمة لكل حيوان داخل الحظيرة والمساحة المخصصة لكل حيوان على المعلف.</a:t>
            </a:r>
          </a:p>
          <a:p>
            <a:pPr marL="0" indent="261938" algn="just" rtl="1" eaLnBrk="1" fontAlgn="auto" hangingPunct="1">
              <a:lnSpc>
                <a:spcPct val="180000"/>
              </a:lnSpc>
              <a:spcAft>
                <a:spcPts val="0"/>
              </a:spcAft>
              <a:buClrTx/>
              <a:buNone/>
              <a:defRPr/>
            </a:pPr>
            <a:r>
              <a:rPr lang="ar-EG" sz="3700" b="1" dirty="0" smtClean="0">
                <a:latin typeface="Times New Roman" pitchFamily="18" charset="0"/>
                <a:cs typeface="Times New Roman" pitchFamily="18" charset="0"/>
              </a:rPr>
              <a:t>مما سبق يتضح لنا خصائص السلوك الغذائى الطبيعى للأبقار والذى يتغير بتغير الظروف المناسبة المحيطة بالحيوان، كما يختلف السلوك الغذائى الطبيعى للأبقار فى المرعى عنه فى الحظائر، والذى يعرف </a:t>
            </a:r>
            <a:r>
              <a:rPr lang="ar-EG" sz="3700" b="1" dirty="0" smtClean="0">
                <a:solidFill>
                  <a:srgbClr val="FF0000"/>
                </a:solidFill>
                <a:latin typeface="Times New Roman" pitchFamily="18" charset="0"/>
                <a:cs typeface="Times New Roman" pitchFamily="18" charset="0"/>
              </a:rPr>
              <a:t>بسلوك تناول الغذاء فى الحظائر</a:t>
            </a:r>
            <a:r>
              <a:rPr lang="ar-EG" sz="3700" b="1" dirty="0" smtClean="0">
                <a:latin typeface="Times New Roman" pitchFamily="18" charset="0"/>
                <a:cs typeface="Times New Roman" pitchFamily="18" charset="0"/>
              </a:rPr>
              <a:t>.</a:t>
            </a:r>
          </a:p>
          <a:p>
            <a:pPr marL="261938" indent="-261938" algn="just" rtl="1" eaLnBrk="1" fontAlgn="auto" hangingPunct="1">
              <a:lnSpc>
                <a:spcPct val="180000"/>
              </a:lnSpc>
              <a:spcAft>
                <a:spcPts val="0"/>
              </a:spcAft>
              <a:buClrTx/>
              <a:buFont typeface="Wingdings" pitchFamily="2" charset="2"/>
              <a:buChar char="§"/>
              <a:defRPr/>
            </a:pPr>
            <a:endParaRPr lang="ar-EG" sz="3700" b="1" dirty="0" smtClean="0">
              <a:latin typeface="Times New Roman" pitchFamily="18" charset="0"/>
              <a:cs typeface="Times New Roman" pitchFamily="18" charset="0"/>
            </a:endParaRPr>
          </a:p>
          <a:p>
            <a:pPr marL="261938" indent="-261938" algn="just" rtl="1" eaLnBrk="1" fontAlgn="auto" hangingPunct="1">
              <a:lnSpc>
                <a:spcPct val="180000"/>
              </a:lnSpc>
              <a:spcAft>
                <a:spcPts val="0"/>
              </a:spcAft>
              <a:buClrTx/>
              <a:buFont typeface="Wingdings" pitchFamily="2" charset="2"/>
              <a:buChar char="§"/>
              <a:defRPr/>
            </a:pPr>
            <a:endParaRPr lang="ar-EG" sz="3700" b="1" dirty="0" smtClean="0">
              <a:latin typeface="Times New Roman" pitchFamily="18" charset="0"/>
              <a:cs typeface="Times New Roman" pitchFamily="18" charset="0"/>
            </a:endParaRPr>
          </a:p>
        </p:txBody>
      </p:sp>
      <p:sp>
        <p:nvSpPr>
          <p:cNvPr id="5" name="Rounded Rectangle 4"/>
          <p:cNvSpPr/>
          <p:nvPr/>
        </p:nvSpPr>
        <p:spPr>
          <a:xfrm>
            <a:off x="475344" y="504372"/>
            <a:ext cx="8153400" cy="3338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EG" sz="1600" b="1" i="1" dirty="0" smtClean="0">
                <a:solidFill>
                  <a:srgbClr val="C00000"/>
                </a:solidFill>
                <a:latin typeface="Book Antiqua" pitchFamily="18" charset="0"/>
                <a:cs typeface="Tahoma" pitchFamily="34" charset="0"/>
              </a:rPr>
              <a:t>سلوك الحيوان         </a:t>
            </a:r>
            <a:r>
              <a:rPr lang="en-US" sz="1600" b="1" i="1" dirty="0" smtClean="0">
                <a:solidFill>
                  <a:srgbClr val="C00000"/>
                </a:solidFill>
                <a:latin typeface="Book Antiqua" pitchFamily="18" charset="0"/>
                <a:cs typeface="Tahoma" pitchFamily="34" charset="0"/>
              </a:rPr>
              <a:t>Animal Behaviour</a:t>
            </a:r>
          </a:p>
        </p:txBody>
      </p:sp>
      <p:sp>
        <p:nvSpPr>
          <p:cNvPr id="6" name="Rounded Rectangle 5"/>
          <p:cNvSpPr/>
          <p:nvPr/>
        </p:nvSpPr>
        <p:spPr>
          <a:xfrm>
            <a:off x="457200" y="6016170"/>
            <a:ext cx="82296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265113" indent="-265113" algn="ctr">
              <a:spcBef>
                <a:spcPts val="250"/>
              </a:spcBef>
              <a:buClr>
                <a:schemeClr val="accent1"/>
              </a:buClr>
              <a:buSzPct val="80000"/>
            </a:pPr>
            <a:r>
              <a:rPr lang="ar-EG" sz="1200" b="1" dirty="0" smtClean="0">
                <a:solidFill>
                  <a:srgbClr val="C00000"/>
                </a:solidFill>
                <a:latin typeface="Verdana" pitchFamily="34" charset="0"/>
                <a:cs typeface="Tahoma" pitchFamily="34" charset="0"/>
              </a:rPr>
              <a:t>د. محمد يوسف العارف   –   مدرس رعاية الحيوان   –   كلية الزراعة    –   جامعة سوهاج</a:t>
            </a:r>
            <a:endParaRPr lang="en-US" sz="1200" b="1" dirty="0">
              <a:solidFill>
                <a:srgbClr val="C00000"/>
              </a:solidFill>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838200"/>
            <a:ext cx="7924800" cy="5105400"/>
          </a:xfrm>
        </p:spPr>
        <p:txBody>
          <a:bodyPr>
            <a:normAutofit fontScale="32500" lnSpcReduction="20000"/>
          </a:bodyPr>
          <a:lstStyle/>
          <a:p>
            <a:pPr marL="261938" indent="-261938" algn="just" rtl="1" eaLnBrk="1" fontAlgn="auto" hangingPunct="1">
              <a:lnSpc>
                <a:spcPct val="180000"/>
              </a:lnSpc>
              <a:spcAft>
                <a:spcPts val="0"/>
              </a:spcAft>
              <a:buClrTx/>
              <a:buNone/>
              <a:defRPr/>
            </a:pPr>
            <a:r>
              <a:rPr lang="ar-EG" sz="5500" b="1" dirty="0" smtClean="0">
                <a:latin typeface="Times New Roman" pitchFamily="18" charset="0"/>
                <a:cs typeface="Times New Roman" pitchFamily="18" charset="0"/>
              </a:rPr>
              <a:t>سلوك تناول الغذاء فى الحظائر</a:t>
            </a:r>
          </a:p>
          <a:p>
            <a:pPr marL="261938" indent="-261938" algn="just" rtl="1" eaLnBrk="1" fontAlgn="auto" hangingPunct="1">
              <a:lnSpc>
                <a:spcPct val="170000"/>
              </a:lnSpc>
              <a:spcAft>
                <a:spcPts val="0"/>
              </a:spcAft>
              <a:buClrTx/>
              <a:buNone/>
              <a:defRPr/>
            </a:pPr>
            <a:r>
              <a:rPr lang="ar-EG" sz="4600" b="1" dirty="0" smtClean="0">
                <a:latin typeface="Times New Roman" pitchFamily="18" charset="0"/>
                <a:cs typeface="Times New Roman" pitchFamily="18" charset="0"/>
              </a:rPr>
              <a:t>عند البدء فى دراسة السلوك الغذائى للحيوانات داخل الحظائر تتضح مشكلتين رئيسيتين:</a:t>
            </a:r>
          </a:p>
          <a:p>
            <a:pPr marL="539750" indent="-206375" algn="just" rtl="1" eaLnBrk="1" fontAlgn="auto" hangingPunct="1">
              <a:lnSpc>
                <a:spcPct val="170000"/>
              </a:lnSpc>
              <a:spcAft>
                <a:spcPts val="0"/>
              </a:spcAft>
              <a:buClrTx/>
              <a:buFont typeface="+mj-lt"/>
              <a:buAutoNum type="arabicPeriod"/>
              <a:defRPr/>
            </a:pPr>
            <a:r>
              <a:rPr lang="ar-EG" sz="4600" b="1" dirty="0" smtClean="0">
                <a:latin typeface="Times New Roman" pitchFamily="18" charset="0"/>
                <a:cs typeface="Times New Roman" pitchFamily="18" charset="0"/>
              </a:rPr>
              <a:t>طريقة تقديم العليقة بأقل مجهود بشرى مع تقليل الفاقد من الغذائ المقدم.</a:t>
            </a:r>
          </a:p>
          <a:p>
            <a:pPr marL="539750" indent="-206375" algn="just" rtl="1" eaLnBrk="1" fontAlgn="auto" hangingPunct="1">
              <a:lnSpc>
                <a:spcPct val="170000"/>
              </a:lnSpc>
              <a:spcAft>
                <a:spcPts val="0"/>
              </a:spcAft>
              <a:buClrTx/>
              <a:buFont typeface="+mj-lt"/>
              <a:buAutoNum type="arabicPeriod"/>
              <a:defRPr/>
            </a:pPr>
            <a:r>
              <a:rPr lang="ar-EG" sz="4600" b="1" dirty="0" smtClean="0">
                <a:latin typeface="Times New Roman" pitchFamily="18" charset="0"/>
                <a:cs typeface="Times New Roman" pitchFamily="18" charset="0"/>
              </a:rPr>
              <a:t>تحديد الطريقة الأفضل لدفع الحيوان على الحصول على أكبر كمية من عليقة معينة على حساب نوع أخر من العلائق (تقليل أختيارية الحيوان). ويمكن إتباع أحد الطرق الأتية لتحقيق ذلك:</a:t>
            </a:r>
          </a:p>
          <a:p>
            <a:pPr marL="742950" indent="-206375" algn="just" rtl="1" eaLnBrk="1" fontAlgn="auto" hangingPunct="1">
              <a:lnSpc>
                <a:spcPct val="170000"/>
              </a:lnSpc>
              <a:spcAft>
                <a:spcPts val="0"/>
              </a:spcAft>
              <a:buClrTx/>
              <a:defRPr/>
            </a:pPr>
            <a:r>
              <a:rPr lang="ar-EG" sz="4600" b="1" dirty="0" smtClean="0">
                <a:latin typeface="Times New Roman" pitchFamily="18" charset="0"/>
                <a:cs typeface="Times New Roman" pitchFamily="18" charset="0"/>
              </a:rPr>
              <a:t>تعويد وتدريب الحيوان منذ الطفولة (الصغر) لتناول العلائق المناسبة دون غيرها، حيث تعتبر فترة الطفولة وحتى البلوغ هى الفترة الحساسة لصقل سلوك التغذية.</a:t>
            </a:r>
          </a:p>
          <a:p>
            <a:pPr marL="742950" indent="-206375" algn="just" rtl="1" eaLnBrk="1" fontAlgn="auto" hangingPunct="1">
              <a:lnSpc>
                <a:spcPct val="170000"/>
              </a:lnSpc>
              <a:spcAft>
                <a:spcPts val="0"/>
              </a:spcAft>
              <a:buClrTx/>
              <a:defRPr/>
            </a:pPr>
            <a:r>
              <a:rPr lang="ar-EG" sz="4600" b="1" dirty="0" smtClean="0">
                <a:latin typeface="Times New Roman" pitchFamily="18" charset="0"/>
                <a:cs typeface="Times New Roman" pitchFamily="18" charset="0"/>
              </a:rPr>
              <a:t>أكتساب السلوك الغذائى السليم للنوع (للسلالة) بوضع العجول والعجلات الصغيرة مع الأبقار الكبيرة أثناء الرعى لتتعلم بصورة سليمة.</a:t>
            </a:r>
          </a:p>
          <a:p>
            <a:pPr marL="742950" indent="-206375" algn="just" rtl="1" eaLnBrk="1" fontAlgn="auto" hangingPunct="1">
              <a:lnSpc>
                <a:spcPct val="170000"/>
              </a:lnSpc>
              <a:spcAft>
                <a:spcPts val="0"/>
              </a:spcAft>
              <a:buClrTx/>
              <a:defRPr/>
            </a:pPr>
            <a:r>
              <a:rPr lang="ar-EG" sz="4600" b="1" dirty="0" smtClean="0">
                <a:latin typeface="Times New Roman" pitchFamily="18" charset="0"/>
                <a:cs typeface="Times New Roman" pitchFamily="18" charset="0"/>
              </a:rPr>
              <a:t>يجب أن يكون الجهاز العصبى للحيوان سليم خالى من العيوب حتى يمكن توصيل الإثارات المختلفة المحيطة بالحيوان وبالتالى التعلم بشكل سريع وسليم.</a:t>
            </a:r>
          </a:p>
          <a:p>
            <a:pPr marL="742950" indent="-206375" algn="just" rtl="1" eaLnBrk="1" fontAlgn="auto" hangingPunct="1">
              <a:lnSpc>
                <a:spcPct val="170000"/>
              </a:lnSpc>
              <a:spcAft>
                <a:spcPts val="0"/>
              </a:spcAft>
              <a:buClrTx/>
              <a:defRPr/>
            </a:pPr>
            <a:r>
              <a:rPr lang="ar-EG" sz="4600" b="1" dirty="0" smtClean="0">
                <a:latin typeface="Times New Roman" pitchFamily="18" charset="0"/>
                <a:cs typeface="Times New Roman" pitchFamily="18" charset="0"/>
              </a:rPr>
              <a:t>تولد الحيوانات بغريزة تناول الغذاء، وينشط هذا السلوك بشكل كبير عند البلوغ والتى يمكن أثارتها عن طريق حواس الحيوان المختلفة مثل النظر أو السمع أو الشم أو اللمس.</a:t>
            </a:r>
          </a:p>
        </p:txBody>
      </p:sp>
      <p:sp>
        <p:nvSpPr>
          <p:cNvPr id="5" name="Rounded Rectangle 4"/>
          <p:cNvSpPr/>
          <p:nvPr/>
        </p:nvSpPr>
        <p:spPr>
          <a:xfrm>
            <a:off x="475344" y="504372"/>
            <a:ext cx="8153400" cy="3338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EG" sz="1600" b="1" i="1" dirty="0" smtClean="0">
                <a:solidFill>
                  <a:srgbClr val="C00000"/>
                </a:solidFill>
                <a:latin typeface="Book Antiqua" pitchFamily="18" charset="0"/>
                <a:cs typeface="Tahoma" pitchFamily="34" charset="0"/>
              </a:rPr>
              <a:t>سلوك الحيوان         </a:t>
            </a:r>
            <a:r>
              <a:rPr lang="en-US" sz="1600" b="1" i="1" dirty="0" smtClean="0">
                <a:solidFill>
                  <a:srgbClr val="C00000"/>
                </a:solidFill>
                <a:latin typeface="Book Antiqua" pitchFamily="18" charset="0"/>
                <a:cs typeface="Tahoma" pitchFamily="34" charset="0"/>
              </a:rPr>
              <a:t>Animal Behaviour</a:t>
            </a:r>
          </a:p>
        </p:txBody>
      </p:sp>
      <p:sp>
        <p:nvSpPr>
          <p:cNvPr id="6" name="Rounded Rectangle 5"/>
          <p:cNvSpPr/>
          <p:nvPr/>
        </p:nvSpPr>
        <p:spPr>
          <a:xfrm>
            <a:off x="457200" y="6016170"/>
            <a:ext cx="82296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265113" indent="-265113" algn="ctr">
              <a:spcBef>
                <a:spcPts val="250"/>
              </a:spcBef>
              <a:buClr>
                <a:schemeClr val="accent1"/>
              </a:buClr>
              <a:buSzPct val="80000"/>
            </a:pPr>
            <a:r>
              <a:rPr lang="ar-EG" sz="1200" b="1" dirty="0" smtClean="0">
                <a:solidFill>
                  <a:srgbClr val="C00000"/>
                </a:solidFill>
                <a:latin typeface="Verdana" pitchFamily="34" charset="0"/>
                <a:cs typeface="Tahoma" pitchFamily="34" charset="0"/>
              </a:rPr>
              <a:t>د. محمد يوسف العارف   –   مدرس رعاية الحيوان   –   كلية الزراعة    –   جامعة سوهاج</a:t>
            </a:r>
            <a:endParaRPr lang="en-US" sz="1200" b="1" dirty="0">
              <a:solidFill>
                <a:srgbClr val="C00000"/>
              </a:solidFill>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838200"/>
            <a:ext cx="7924800" cy="2971800"/>
          </a:xfrm>
        </p:spPr>
        <p:txBody>
          <a:bodyPr>
            <a:normAutofit fontScale="40000" lnSpcReduction="20000"/>
          </a:bodyPr>
          <a:lstStyle/>
          <a:p>
            <a:pPr marL="261938" indent="-261938" algn="just" rtl="1" eaLnBrk="1" fontAlgn="auto" hangingPunct="1">
              <a:lnSpc>
                <a:spcPct val="180000"/>
              </a:lnSpc>
              <a:spcAft>
                <a:spcPts val="0"/>
              </a:spcAft>
              <a:buClrTx/>
              <a:buNone/>
              <a:defRPr/>
            </a:pPr>
            <a:r>
              <a:rPr lang="ar-EG" sz="5500" b="1" dirty="0" smtClean="0">
                <a:latin typeface="Times New Roman" pitchFamily="18" charset="0"/>
                <a:cs typeface="Times New Roman" pitchFamily="18" charset="0"/>
              </a:rPr>
              <a:t>سلوك تناول الغذاء فى الحظائر</a:t>
            </a:r>
          </a:p>
          <a:p>
            <a:pPr marL="0" indent="261938" algn="just" rtl="1" eaLnBrk="1" fontAlgn="auto" hangingPunct="1">
              <a:lnSpc>
                <a:spcPct val="120000"/>
              </a:lnSpc>
              <a:spcAft>
                <a:spcPts val="0"/>
              </a:spcAft>
              <a:buClrTx/>
              <a:buNone/>
              <a:defRPr/>
            </a:pPr>
            <a:r>
              <a:rPr lang="ar-EG" sz="4300" b="1" dirty="0" smtClean="0">
                <a:latin typeface="Times New Roman" pitchFamily="18" charset="0"/>
                <a:cs typeface="Times New Roman" pitchFamily="18" charset="0"/>
              </a:rPr>
              <a:t>وجد عند أستخدام مؤثرات صوتية أو مرئية قبل تقديم الغذاء للحيوانات يؤدى إلى إثارة سلوك التغذية وتنشيط الافرازات الهضمية بالمعدة، وتكتسب الحيوانات أستعداداً لتناول كمية إضافية من الغذاء مما يزيد من كفاءة التمثيل الغذائى داخلها. وقد لوحظ أن من أهم عيوب التغذية الميكانيكية للحيوانات عدم وجود مؤثرات صوتية أو مرئية مسبقة مما أدى إلى ظهور حالات عسر هضم.</a:t>
            </a:r>
          </a:p>
          <a:p>
            <a:pPr marL="0" indent="261938" algn="just" rtl="1" eaLnBrk="1" fontAlgn="auto" hangingPunct="1">
              <a:lnSpc>
                <a:spcPct val="120000"/>
              </a:lnSpc>
              <a:spcAft>
                <a:spcPts val="0"/>
              </a:spcAft>
              <a:buClrTx/>
              <a:buNone/>
              <a:defRPr/>
            </a:pPr>
            <a:r>
              <a:rPr lang="ar-EG" sz="4300" b="1" dirty="0" smtClean="0">
                <a:latin typeface="Times New Roman" pitchFamily="18" charset="0"/>
                <a:cs typeface="Times New Roman" pitchFamily="18" charset="0"/>
              </a:rPr>
              <a:t>وقد تم الاستفادة من دراسة سلوك التغذية فى وضع المقاييس المناسبة لمداود التغذية (المعالف)، حيث وجد أن أنسب أرتفاع للمدود هو 12-15 سم من مستوى سطح الأرض، ولكن قد يطأ الحيوان بقدمه داخل المداود بهذا الارتفاع فتم زيادة هذا الارتفاع قليلاً تجنباً لهذه المشكلة أو عمل الحاجز الأمامى على شكل حرف </a:t>
            </a:r>
            <a:r>
              <a:rPr lang="en-US" sz="4300" b="1" dirty="0" smtClean="0">
                <a:latin typeface="Times New Roman" pitchFamily="18" charset="0"/>
                <a:cs typeface="Times New Roman" pitchFamily="18" charset="0"/>
              </a:rPr>
              <a:t>U</a:t>
            </a:r>
            <a:r>
              <a:rPr lang="ar-EG" sz="4300" b="1" dirty="0" smtClean="0">
                <a:latin typeface="Times New Roman" pitchFamily="18" charset="0"/>
                <a:cs typeface="Times New Roman" pitchFamily="18" charset="0"/>
              </a:rPr>
              <a:t> بحيث يسمح بتناول الحيوان لغذائه دون أن يطأ الدود بقدمه الأمامية .</a:t>
            </a:r>
          </a:p>
        </p:txBody>
      </p:sp>
      <p:sp>
        <p:nvSpPr>
          <p:cNvPr id="5" name="Rounded Rectangle 4"/>
          <p:cNvSpPr/>
          <p:nvPr/>
        </p:nvSpPr>
        <p:spPr>
          <a:xfrm>
            <a:off x="475344" y="504372"/>
            <a:ext cx="8153400" cy="3338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EG" sz="1600" b="1" i="1" dirty="0" smtClean="0">
                <a:solidFill>
                  <a:srgbClr val="C00000"/>
                </a:solidFill>
                <a:latin typeface="Book Antiqua" pitchFamily="18" charset="0"/>
                <a:cs typeface="Tahoma" pitchFamily="34" charset="0"/>
              </a:rPr>
              <a:t>سلوك الحيوان         </a:t>
            </a:r>
            <a:r>
              <a:rPr lang="en-US" sz="1600" b="1" i="1" dirty="0" smtClean="0">
                <a:solidFill>
                  <a:srgbClr val="C00000"/>
                </a:solidFill>
                <a:latin typeface="Book Antiqua" pitchFamily="18" charset="0"/>
                <a:cs typeface="Tahoma" pitchFamily="34" charset="0"/>
              </a:rPr>
              <a:t>Animal Behaviour</a:t>
            </a:r>
          </a:p>
        </p:txBody>
      </p:sp>
      <p:sp>
        <p:nvSpPr>
          <p:cNvPr id="6" name="Rounded Rectangle 5"/>
          <p:cNvSpPr/>
          <p:nvPr/>
        </p:nvSpPr>
        <p:spPr>
          <a:xfrm>
            <a:off x="457200" y="6016170"/>
            <a:ext cx="82296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265113" indent="-265113" algn="ctr">
              <a:spcBef>
                <a:spcPts val="250"/>
              </a:spcBef>
              <a:buClr>
                <a:schemeClr val="accent1"/>
              </a:buClr>
              <a:buSzPct val="80000"/>
            </a:pPr>
            <a:r>
              <a:rPr lang="ar-EG" sz="1200" b="1" dirty="0" smtClean="0">
                <a:solidFill>
                  <a:srgbClr val="C00000"/>
                </a:solidFill>
                <a:latin typeface="Verdana" pitchFamily="34" charset="0"/>
                <a:cs typeface="Tahoma" pitchFamily="34" charset="0"/>
              </a:rPr>
              <a:t>د. محمد يوسف العارف   –   مدرس رعاية الحيوان   –   كلية الزراعة    –   جامعة سوهاج</a:t>
            </a:r>
            <a:endParaRPr lang="en-US" sz="1200" b="1" dirty="0">
              <a:solidFill>
                <a:srgbClr val="C00000"/>
              </a:solidFill>
              <a:latin typeface="Verdana" pitchFamily="34" charset="0"/>
            </a:endParaRPr>
          </a:p>
        </p:txBody>
      </p:sp>
      <p:pic>
        <p:nvPicPr>
          <p:cNvPr id="3074" name="Picture 2" descr="C:\Users\Elaref\Desktop\رعاية الحيوانات المزرعية المستوى الثالث\dimensions_feeding_place.jpg"/>
          <p:cNvPicPr>
            <a:picLocks noChangeAspect="1" noChangeArrowheads="1"/>
          </p:cNvPicPr>
          <p:nvPr/>
        </p:nvPicPr>
        <p:blipFill>
          <a:blip r:embed="rId2"/>
          <a:srcRect/>
          <a:stretch>
            <a:fillRect/>
          </a:stretch>
        </p:blipFill>
        <p:spPr bwMode="auto">
          <a:xfrm>
            <a:off x="4100286" y="3628572"/>
            <a:ext cx="1828800" cy="1308494"/>
          </a:xfrm>
          <a:prstGeom prst="rect">
            <a:avLst/>
          </a:prstGeom>
          <a:ln>
            <a:noFill/>
          </a:ln>
          <a:effectLst>
            <a:outerShdw blurRad="292100" dist="139700" dir="2700000" algn="tl" rotWithShape="0">
              <a:srgbClr val="333333">
                <a:alpha val="65000"/>
              </a:srgbClr>
            </a:outerShdw>
          </a:effectLst>
        </p:spPr>
      </p:pic>
      <p:pic>
        <p:nvPicPr>
          <p:cNvPr id="3075" name="Picture 3" descr="C:\Users\Elaref\Desktop\رعاية الحيوانات المزرعية المستوى الثالث\feed-troughs.gif"/>
          <p:cNvPicPr>
            <a:picLocks noChangeAspect="1" noChangeArrowheads="1"/>
          </p:cNvPicPr>
          <p:nvPr/>
        </p:nvPicPr>
        <p:blipFill>
          <a:blip r:embed="rId3"/>
          <a:srcRect/>
          <a:stretch>
            <a:fillRect/>
          </a:stretch>
        </p:blipFill>
        <p:spPr bwMode="auto">
          <a:xfrm>
            <a:off x="6729952" y="3657600"/>
            <a:ext cx="1423448" cy="2157412"/>
          </a:xfrm>
          <a:prstGeom prst="rect">
            <a:avLst/>
          </a:prstGeom>
          <a:ln>
            <a:noFill/>
          </a:ln>
          <a:effectLst>
            <a:outerShdw blurRad="292100" dist="139700" dir="2700000" algn="tl" rotWithShape="0">
              <a:srgbClr val="333333">
                <a:alpha val="65000"/>
              </a:srgbClr>
            </a:outerShdw>
          </a:effectLst>
        </p:spPr>
      </p:pic>
      <p:pic>
        <p:nvPicPr>
          <p:cNvPr id="3076" name="Picture 4" descr="C:\Users\Elaref\Desktop\رعاية الحيوانات المزرعية المستوى الثالث\S1250EAG.gif"/>
          <p:cNvPicPr>
            <a:picLocks noChangeAspect="1" noChangeArrowheads="1"/>
          </p:cNvPicPr>
          <p:nvPr/>
        </p:nvPicPr>
        <p:blipFill>
          <a:blip r:embed="rId4"/>
          <a:srcRect/>
          <a:stretch>
            <a:fillRect/>
          </a:stretch>
        </p:blipFill>
        <p:spPr bwMode="auto">
          <a:xfrm flipH="1">
            <a:off x="609600" y="3991605"/>
            <a:ext cx="2786062" cy="1799595"/>
          </a:xfrm>
          <a:prstGeom prst="rect">
            <a:avLst/>
          </a:prstGeom>
          <a:ln>
            <a:noFill/>
          </a:ln>
          <a:effectLst>
            <a:outerShdw blurRad="292100" dist="139700" dir="2700000" algn="tl" rotWithShape="0">
              <a:srgbClr val="333333">
                <a:alpha val="65000"/>
              </a:srgbClr>
            </a:outerShdw>
          </a:effectLst>
        </p:spPr>
      </p:pic>
      <p:sp>
        <p:nvSpPr>
          <p:cNvPr id="11" name="Right Arrow 10"/>
          <p:cNvSpPr/>
          <p:nvPr/>
        </p:nvSpPr>
        <p:spPr>
          <a:xfrm>
            <a:off x="3438210" y="4495800"/>
            <a:ext cx="533400" cy="83820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Right Arrow 11"/>
          <p:cNvSpPr/>
          <p:nvPr/>
        </p:nvSpPr>
        <p:spPr>
          <a:xfrm>
            <a:off x="6096000" y="4495800"/>
            <a:ext cx="533400" cy="83820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pic>
        <p:nvPicPr>
          <p:cNvPr id="3081" name="Picture 9" descr="https://www.kellfri.co.uk/media/catalog/product/cache/4/small_image/350x/9df78eab33525d08d6e5fb8d27136e95/2/5/25-ff7x500_01_1.jpg">
            <a:hlinkClick r:id="rId5"/>
          </p:cNvPr>
          <p:cNvPicPr>
            <a:picLocks noChangeAspect="1" noChangeArrowheads="1"/>
          </p:cNvPicPr>
          <p:nvPr/>
        </p:nvPicPr>
        <p:blipFill>
          <a:blip r:embed="rId6"/>
          <a:srcRect t="22857" b="26857"/>
          <a:stretch>
            <a:fillRect/>
          </a:stretch>
        </p:blipFill>
        <p:spPr bwMode="auto">
          <a:xfrm>
            <a:off x="4114800" y="4953000"/>
            <a:ext cx="1828800" cy="957943"/>
          </a:xfrm>
          <a:prstGeom prst="rect">
            <a:avLst/>
          </a:prstGeom>
          <a:noFill/>
        </p:spPr>
      </p:pic>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838200"/>
            <a:ext cx="7924800" cy="5105400"/>
          </a:xfrm>
        </p:spPr>
        <p:txBody>
          <a:bodyPr>
            <a:normAutofit fontScale="40000" lnSpcReduction="20000"/>
          </a:bodyPr>
          <a:lstStyle/>
          <a:p>
            <a:pPr marL="261938" indent="-261938" algn="just" rtl="1" eaLnBrk="1" fontAlgn="auto" hangingPunct="1">
              <a:lnSpc>
                <a:spcPct val="180000"/>
              </a:lnSpc>
              <a:spcAft>
                <a:spcPts val="0"/>
              </a:spcAft>
              <a:buClrTx/>
              <a:buNone/>
              <a:defRPr/>
            </a:pPr>
            <a:r>
              <a:rPr lang="ar-EG" sz="6200" b="1" dirty="0" smtClean="0">
                <a:latin typeface="Times New Roman" pitchFamily="18" charset="0"/>
                <a:cs typeface="Times New Roman" pitchFamily="18" charset="0"/>
              </a:rPr>
              <a:t>سلوك الراحــة   </a:t>
            </a:r>
            <a:r>
              <a:rPr lang="en-US" sz="6200" b="1" i="1" dirty="0" smtClean="0">
                <a:latin typeface="Times New Roman" pitchFamily="18" charset="0"/>
                <a:cs typeface="Times New Roman" pitchFamily="18" charset="0"/>
              </a:rPr>
              <a:t>Resting Behaviour</a:t>
            </a:r>
            <a:endParaRPr lang="ar-EG" sz="6200" b="1" i="1" dirty="0" smtClean="0">
              <a:latin typeface="Times New Roman" pitchFamily="18" charset="0"/>
              <a:cs typeface="Times New Roman" pitchFamily="18" charset="0"/>
            </a:endParaRPr>
          </a:p>
          <a:p>
            <a:pPr marL="0" indent="261938" algn="just" rtl="1" eaLnBrk="1" fontAlgn="auto" hangingPunct="1">
              <a:lnSpc>
                <a:spcPct val="170000"/>
              </a:lnSpc>
              <a:spcAft>
                <a:spcPts val="0"/>
              </a:spcAft>
              <a:buClrTx/>
              <a:buNone/>
              <a:defRPr/>
            </a:pPr>
            <a:r>
              <a:rPr lang="ar-EG" sz="4600" b="1" dirty="0" smtClean="0">
                <a:latin typeface="Times New Roman" pitchFamily="18" charset="0"/>
                <a:cs typeface="Times New Roman" pitchFamily="18" charset="0"/>
              </a:rPr>
              <a:t>إن توفر الراحة للحيوانات داخل مساكنها بشكل مناسب يؤدى إلى زيادة إنتاجها سواء إنتاج اللبن أو زيادة معدلات النمو والتسمين. وتشمل سبل توفير الراحة للحيوانات داخل الحظائر الأتى:</a:t>
            </a:r>
          </a:p>
          <a:p>
            <a:pPr marL="261938" indent="-261938" algn="just" rtl="1" eaLnBrk="1" fontAlgn="auto" hangingPunct="1">
              <a:lnSpc>
                <a:spcPct val="170000"/>
              </a:lnSpc>
              <a:spcAft>
                <a:spcPts val="0"/>
              </a:spcAft>
              <a:buClrTx/>
              <a:buFont typeface="+mj-lt"/>
              <a:buAutoNum type="arabicPeriod"/>
              <a:defRPr/>
            </a:pPr>
            <a:r>
              <a:rPr lang="ar-EG" sz="4600" b="1" dirty="0" smtClean="0">
                <a:latin typeface="Times New Roman" pitchFamily="18" charset="0"/>
                <a:cs typeface="Times New Roman" pitchFamily="18" charset="0"/>
              </a:rPr>
              <a:t>توفير المساحة الكافية المخصصة لكل حيوان داخل الحظيرة، وتحت المظلات، وعلى المدود وعند أماكن الشرب.</a:t>
            </a:r>
          </a:p>
          <a:p>
            <a:pPr marL="261938" indent="-261938" algn="just" rtl="1" eaLnBrk="1" fontAlgn="auto" hangingPunct="1">
              <a:lnSpc>
                <a:spcPct val="170000"/>
              </a:lnSpc>
              <a:spcAft>
                <a:spcPts val="0"/>
              </a:spcAft>
              <a:buClrTx/>
              <a:buFont typeface="+mj-lt"/>
              <a:buAutoNum type="arabicPeriod"/>
              <a:defRPr/>
            </a:pPr>
            <a:r>
              <a:rPr lang="ar-EG" sz="4600" b="1" dirty="0" smtClean="0">
                <a:latin typeface="Times New Roman" pitchFamily="18" charset="0"/>
                <a:cs typeface="Times New Roman" pitchFamily="18" charset="0"/>
              </a:rPr>
              <a:t>توفير الإضاءة والتهوية الجيدة داخل الحظيرة. والإبتعاد عن مصادر الضوضاء. ومقاومة الحشرات والذباب.</a:t>
            </a:r>
          </a:p>
          <a:p>
            <a:pPr marL="261938" indent="-261938" algn="just" rtl="1" eaLnBrk="1" fontAlgn="auto" hangingPunct="1">
              <a:lnSpc>
                <a:spcPct val="170000"/>
              </a:lnSpc>
              <a:spcAft>
                <a:spcPts val="0"/>
              </a:spcAft>
              <a:buClrTx/>
              <a:buFont typeface="+mj-lt"/>
              <a:buAutoNum type="arabicPeriod"/>
              <a:defRPr/>
            </a:pPr>
            <a:r>
              <a:rPr lang="ar-EG" sz="4600" b="1" dirty="0" smtClean="0">
                <a:latin typeface="Times New Roman" pitchFamily="18" charset="0"/>
                <a:cs typeface="Times New Roman" pitchFamily="18" charset="0"/>
              </a:rPr>
              <a:t>إختيار العمالة المدربة والتى تحسن التعامل بلطف مع الحيوانات، خاصة الحيوانات الحلابة.</a:t>
            </a:r>
          </a:p>
          <a:p>
            <a:pPr marL="0" indent="261938" algn="just" rtl="1" eaLnBrk="1" fontAlgn="auto" hangingPunct="1">
              <a:lnSpc>
                <a:spcPct val="170000"/>
              </a:lnSpc>
              <a:spcAft>
                <a:spcPts val="0"/>
              </a:spcAft>
              <a:buClrTx/>
              <a:buNone/>
              <a:defRPr/>
            </a:pPr>
            <a:r>
              <a:rPr lang="ar-EG" sz="4500" b="1" dirty="0" smtClean="0">
                <a:latin typeface="Times New Roman" pitchFamily="18" charset="0"/>
                <a:cs typeface="Times New Roman" pitchFamily="18" charset="0"/>
              </a:rPr>
              <a:t>ويقصد هنا بسلوك الراحة هو </a:t>
            </a:r>
            <a:r>
              <a:rPr lang="ar-EG" sz="4500" b="1" dirty="0" smtClean="0">
                <a:solidFill>
                  <a:srgbClr val="FF0000"/>
                </a:solidFill>
                <a:latin typeface="Times New Roman" pitchFamily="18" charset="0"/>
                <a:cs typeface="Times New Roman" pitchFamily="18" charset="0"/>
              </a:rPr>
              <a:t>أحد مكونات السلوك الغذائى </a:t>
            </a:r>
            <a:r>
              <a:rPr lang="ar-EG" sz="4500" b="1" dirty="0" smtClean="0">
                <a:latin typeface="Times New Roman" pitchFamily="18" charset="0"/>
                <a:cs typeface="Times New Roman" pitchFamily="18" charset="0"/>
              </a:rPr>
              <a:t>والذى يشمل أربع مظاهر سلوكية هى: سلوك تناول الغذاء – سلوك الإجترار – سلوك الراحة - سلوك الشرب.</a:t>
            </a:r>
          </a:p>
        </p:txBody>
      </p:sp>
      <p:sp>
        <p:nvSpPr>
          <p:cNvPr id="5" name="Rounded Rectangle 4"/>
          <p:cNvSpPr/>
          <p:nvPr/>
        </p:nvSpPr>
        <p:spPr>
          <a:xfrm>
            <a:off x="475344" y="504372"/>
            <a:ext cx="8153400" cy="3338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EG" sz="1600" b="1" i="1" dirty="0" smtClean="0">
                <a:solidFill>
                  <a:srgbClr val="C00000"/>
                </a:solidFill>
                <a:latin typeface="Book Antiqua" pitchFamily="18" charset="0"/>
                <a:cs typeface="Tahoma" pitchFamily="34" charset="0"/>
              </a:rPr>
              <a:t>سلوك الحيوان         </a:t>
            </a:r>
            <a:r>
              <a:rPr lang="en-US" sz="1600" b="1" i="1" dirty="0" smtClean="0">
                <a:solidFill>
                  <a:srgbClr val="C00000"/>
                </a:solidFill>
                <a:latin typeface="Book Antiqua" pitchFamily="18" charset="0"/>
                <a:cs typeface="Tahoma" pitchFamily="34" charset="0"/>
              </a:rPr>
              <a:t>Animal Behaviour</a:t>
            </a:r>
          </a:p>
        </p:txBody>
      </p:sp>
      <p:sp>
        <p:nvSpPr>
          <p:cNvPr id="6" name="Rounded Rectangle 5"/>
          <p:cNvSpPr/>
          <p:nvPr/>
        </p:nvSpPr>
        <p:spPr>
          <a:xfrm>
            <a:off x="457200" y="6016170"/>
            <a:ext cx="82296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265113" indent="-265113" algn="ctr">
              <a:spcBef>
                <a:spcPts val="250"/>
              </a:spcBef>
              <a:buClr>
                <a:schemeClr val="accent1"/>
              </a:buClr>
              <a:buSzPct val="80000"/>
            </a:pPr>
            <a:r>
              <a:rPr lang="ar-EG" sz="1200" b="1" dirty="0" smtClean="0">
                <a:solidFill>
                  <a:srgbClr val="C00000"/>
                </a:solidFill>
                <a:latin typeface="Verdana" pitchFamily="34" charset="0"/>
                <a:cs typeface="Tahoma" pitchFamily="34" charset="0"/>
              </a:rPr>
              <a:t>د. محمد يوسف العارف   –   مدرس رعاية الحيوان   –   كلية الزراعة    –   جامعة سوهاج</a:t>
            </a:r>
            <a:endParaRPr lang="en-US" sz="1200" b="1" dirty="0">
              <a:solidFill>
                <a:srgbClr val="C00000"/>
              </a:solidFill>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838200"/>
            <a:ext cx="7924800" cy="5105400"/>
          </a:xfrm>
        </p:spPr>
        <p:txBody>
          <a:bodyPr>
            <a:normAutofit fontScale="47500" lnSpcReduction="20000"/>
          </a:bodyPr>
          <a:lstStyle/>
          <a:p>
            <a:pPr marL="261938" indent="-261938" algn="just" rtl="1" eaLnBrk="1" fontAlgn="auto" hangingPunct="1">
              <a:lnSpc>
                <a:spcPct val="180000"/>
              </a:lnSpc>
              <a:spcAft>
                <a:spcPts val="0"/>
              </a:spcAft>
              <a:buClrTx/>
              <a:buNone/>
              <a:defRPr/>
            </a:pPr>
            <a:r>
              <a:rPr lang="ar-EG" sz="6200" b="1" dirty="0" smtClean="0">
                <a:latin typeface="Times New Roman" pitchFamily="18" charset="0"/>
                <a:cs typeface="Times New Roman" pitchFamily="18" charset="0"/>
              </a:rPr>
              <a:t>سلوك الإجترار   </a:t>
            </a:r>
            <a:r>
              <a:rPr lang="en-US" sz="6200" b="1" i="1" dirty="0" err="1" smtClean="0">
                <a:latin typeface="Times New Roman" pitchFamily="18" charset="0"/>
                <a:cs typeface="Times New Roman" pitchFamily="18" charset="0"/>
              </a:rPr>
              <a:t>Ruminition</a:t>
            </a:r>
            <a:r>
              <a:rPr lang="en-US" sz="6200" b="1" i="1" dirty="0" smtClean="0">
                <a:latin typeface="Times New Roman" pitchFamily="18" charset="0"/>
                <a:cs typeface="Times New Roman" pitchFamily="18" charset="0"/>
              </a:rPr>
              <a:t> Behaviour</a:t>
            </a:r>
            <a:endParaRPr lang="ar-EG" sz="6200" b="1" i="1" dirty="0" smtClean="0">
              <a:latin typeface="Times New Roman" pitchFamily="18" charset="0"/>
              <a:cs typeface="Times New Roman" pitchFamily="18" charset="0"/>
            </a:endParaRPr>
          </a:p>
          <a:p>
            <a:pPr marL="174625" indent="-174625" algn="just" rtl="1" eaLnBrk="1" fontAlgn="auto" hangingPunct="1">
              <a:lnSpc>
                <a:spcPct val="170000"/>
              </a:lnSpc>
              <a:spcAft>
                <a:spcPts val="0"/>
              </a:spcAft>
              <a:buClr>
                <a:schemeClr val="tx1"/>
              </a:buClr>
              <a:defRPr/>
            </a:pPr>
            <a:r>
              <a:rPr lang="ar-EG" sz="4600" b="1" dirty="0" smtClean="0">
                <a:latin typeface="Times New Roman" pitchFamily="18" charset="0"/>
                <a:cs typeface="Times New Roman" pitchFamily="18" charset="0"/>
              </a:rPr>
              <a:t>خلال سلوك الاجترار تقوم الأبقار </a:t>
            </a:r>
            <a:r>
              <a:rPr lang="ar-EG" sz="4600" b="1" dirty="0" smtClean="0">
                <a:solidFill>
                  <a:srgbClr val="C00000"/>
                </a:solidFill>
                <a:latin typeface="Times New Roman" pitchFamily="18" charset="0"/>
                <a:cs typeface="Times New Roman" pitchFamily="18" charset="0"/>
              </a:rPr>
              <a:t>باسترجاع بلعات الطعام التى سبق للحيوان تناولها من المعدة إلى الفم ثم تقوم بمضغها جيداً ثم تعيد بلعها مرة ثانية بعد أن تكون جهزتها للهضم النهائى</a:t>
            </a:r>
            <a:r>
              <a:rPr lang="ar-EG" sz="4600" b="1" dirty="0" smtClean="0">
                <a:latin typeface="Times New Roman" pitchFamily="18" charset="0"/>
                <a:cs typeface="Times New Roman" pitchFamily="18" charset="0"/>
              </a:rPr>
              <a:t>.</a:t>
            </a:r>
          </a:p>
          <a:p>
            <a:pPr marL="174625" indent="-174625" algn="just" rtl="1" eaLnBrk="1" fontAlgn="auto" hangingPunct="1">
              <a:lnSpc>
                <a:spcPct val="170000"/>
              </a:lnSpc>
              <a:spcAft>
                <a:spcPts val="0"/>
              </a:spcAft>
              <a:buClr>
                <a:schemeClr val="tx1"/>
              </a:buClr>
              <a:defRPr/>
            </a:pPr>
            <a:r>
              <a:rPr lang="ar-EG" sz="4600" b="1" dirty="0" smtClean="0">
                <a:latin typeface="Times New Roman" pitchFamily="18" charset="0"/>
                <a:cs typeface="Times New Roman" pitchFamily="18" charset="0"/>
              </a:rPr>
              <a:t>عادة تقوم الحيوانات بالاجترار عندما تكون </a:t>
            </a:r>
            <a:r>
              <a:rPr lang="ar-EG" sz="4600" b="1" dirty="0" smtClean="0">
                <a:solidFill>
                  <a:srgbClr val="C00000"/>
                </a:solidFill>
                <a:latin typeface="Times New Roman" pitchFamily="18" charset="0"/>
                <a:cs typeface="Times New Roman" pitchFamily="18" charset="0"/>
              </a:rPr>
              <a:t>بعيدة عن المرعى</a:t>
            </a:r>
            <a:r>
              <a:rPr lang="ar-EG" sz="4600" b="1" dirty="0" smtClean="0">
                <a:latin typeface="Times New Roman" pitchFamily="18" charset="0"/>
                <a:cs typeface="Times New Roman" pitchFamily="18" charset="0"/>
              </a:rPr>
              <a:t> أو </a:t>
            </a:r>
            <a:r>
              <a:rPr lang="ar-EG" sz="4600" b="1" dirty="0" smtClean="0">
                <a:solidFill>
                  <a:srgbClr val="C00000"/>
                </a:solidFill>
                <a:latin typeface="Times New Roman" pitchFamily="18" charset="0"/>
                <a:cs typeface="Times New Roman" pitchFamily="18" charset="0"/>
              </a:rPr>
              <a:t>فى الحظائر</a:t>
            </a:r>
            <a:r>
              <a:rPr lang="ar-EG" sz="4600" b="1" dirty="0" smtClean="0">
                <a:latin typeface="Times New Roman" pitchFamily="18" charset="0"/>
                <a:cs typeface="Times New Roman" pitchFamily="18" charset="0"/>
              </a:rPr>
              <a:t>، وتفضل الاجترار وهى فى </a:t>
            </a:r>
            <a:r>
              <a:rPr lang="ar-EG" sz="4600" b="1" dirty="0" smtClean="0">
                <a:solidFill>
                  <a:srgbClr val="C00000"/>
                </a:solidFill>
                <a:latin typeface="Times New Roman" pitchFamily="18" charset="0"/>
                <a:cs typeface="Times New Roman" pitchFamily="18" charset="0"/>
              </a:rPr>
              <a:t>وضع الرقاد</a:t>
            </a:r>
            <a:r>
              <a:rPr lang="ar-EG" sz="4600" b="1" dirty="0" smtClean="0">
                <a:latin typeface="Times New Roman" pitchFamily="18" charset="0"/>
                <a:cs typeface="Times New Roman" pitchFamily="18" charset="0"/>
              </a:rPr>
              <a:t>.</a:t>
            </a:r>
          </a:p>
          <a:p>
            <a:pPr marL="174625" indent="-174625" algn="just" rtl="1" eaLnBrk="1" fontAlgn="auto" hangingPunct="1">
              <a:lnSpc>
                <a:spcPct val="170000"/>
              </a:lnSpc>
              <a:spcAft>
                <a:spcPts val="0"/>
              </a:spcAft>
              <a:buClrTx/>
              <a:defRPr/>
            </a:pPr>
            <a:r>
              <a:rPr lang="ar-EG" sz="4600" b="1" dirty="0" smtClean="0">
                <a:latin typeface="Times New Roman" pitchFamily="18" charset="0"/>
                <a:cs typeface="Times New Roman" pitchFamily="18" charset="0"/>
              </a:rPr>
              <a:t>تبدأ عملية الاجترار تأخذ دورها تدريجياً فى النظام الهضمى للعجول والعجلات الصغيرة </a:t>
            </a:r>
            <a:r>
              <a:rPr lang="ar-EG" sz="4600" b="1" dirty="0" smtClean="0">
                <a:solidFill>
                  <a:srgbClr val="C00000"/>
                </a:solidFill>
                <a:latin typeface="Times New Roman" pitchFamily="18" charset="0"/>
                <a:cs typeface="Times New Roman" pitchFamily="18" charset="0"/>
              </a:rPr>
              <a:t>منذ حدوث الفطام وحتى عمر 6-8 شهور</a:t>
            </a:r>
            <a:r>
              <a:rPr lang="ar-EG" sz="4600" b="1" dirty="0" smtClean="0">
                <a:latin typeface="Times New Roman" pitchFamily="18" charset="0"/>
                <a:cs typeface="Times New Roman" pitchFamily="18" charset="0"/>
              </a:rPr>
              <a:t>، فهى لا تحتاج لهذا السلوك قبل هذا العمر نتيجة لاختلاف نسبة مكونات المعدة المركبة عنها فى الأبقار.</a:t>
            </a:r>
            <a:endParaRPr lang="ar-EG" sz="4500" b="1" dirty="0" smtClean="0">
              <a:latin typeface="Times New Roman" pitchFamily="18" charset="0"/>
              <a:cs typeface="Times New Roman" pitchFamily="18" charset="0"/>
            </a:endParaRPr>
          </a:p>
        </p:txBody>
      </p:sp>
      <p:sp>
        <p:nvSpPr>
          <p:cNvPr id="5" name="Rounded Rectangle 4"/>
          <p:cNvSpPr/>
          <p:nvPr/>
        </p:nvSpPr>
        <p:spPr>
          <a:xfrm>
            <a:off x="475344" y="504372"/>
            <a:ext cx="8153400" cy="3338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EG" sz="1600" b="1" i="1" dirty="0" smtClean="0">
                <a:solidFill>
                  <a:srgbClr val="C00000"/>
                </a:solidFill>
                <a:latin typeface="Book Antiqua" pitchFamily="18" charset="0"/>
                <a:cs typeface="Tahoma" pitchFamily="34" charset="0"/>
              </a:rPr>
              <a:t>سلوك الحيوان         </a:t>
            </a:r>
            <a:r>
              <a:rPr lang="en-US" sz="1600" b="1" i="1" dirty="0" smtClean="0">
                <a:solidFill>
                  <a:srgbClr val="C00000"/>
                </a:solidFill>
                <a:latin typeface="Book Antiqua" pitchFamily="18" charset="0"/>
                <a:cs typeface="Tahoma" pitchFamily="34" charset="0"/>
              </a:rPr>
              <a:t>Animal Behaviour</a:t>
            </a:r>
          </a:p>
        </p:txBody>
      </p:sp>
      <p:sp>
        <p:nvSpPr>
          <p:cNvPr id="6" name="Rounded Rectangle 5"/>
          <p:cNvSpPr/>
          <p:nvPr/>
        </p:nvSpPr>
        <p:spPr>
          <a:xfrm>
            <a:off x="457200" y="6016170"/>
            <a:ext cx="82296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265113" indent="-265113" algn="ctr">
              <a:spcBef>
                <a:spcPts val="250"/>
              </a:spcBef>
              <a:buClr>
                <a:schemeClr val="accent1"/>
              </a:buClr>
              <a:buSzPct val="80000"/>
            </a:pPr>
            <a:r>
              <a:rPr lang="ar-EG" sz="1200" b="1" dirty="0" smtClean="0">
                <a:solidFill>
                  <a:srgbClr val="C00000"/>
                </a:solidFill>
                <a:latin typeface="Verdana" pitchFamily="34" charset="0"/>
                <a:cs typeface="Tahoma" pitchFamily="34" charset="0"/>
              </a:rPr>
              <a:t>د. محمد يوسف العارف   –   مدرس رعاية الحيوان   –   كلية الزراعة    –   جامعة سوهاج</a:t>
            </a:r>
            <a:endParaRPr lang="en-US" sz="1200" b="1" dirty="0">
              <a:solidFill>
                <a:srgbClr val="C00000"/>
              </a:solidFill>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1066800"/>
            <a:ext cx="7924800" cy="4724400"/>
          </a:xfrm>
        </p:spPr>
        <p:txBody>
          <a:bodyPr>
            <a:normAutofit fontScale="55000" lnSpcReduction="20000"/>
          </a:bodyPr>
          <a:lstStyle/>
          <a:p>
            <a:pPr marL="265176" indent="-265176" algn="just" rtl="1" eaLnBrk="1" fontAlgn="auto" hangingPunct="1">
              <a:lnSpc>
                <a:spcPct val="170000"/>
              </a:lnSpc>
              <a:spcAft>
                <a:spcPts val="0"/>
              </a:spcAft>
              <a:buFont typeface="Wingdings 2"/>
              <a:buNone/>
              <a:defRPr/>
            </a:pPr>
            <a:r>
              <a:rPr lang="ar-EG" sz="3600" b="1" dirty="0" smtClean="0">
                <a:latin typeface="Times New Roman" pitchFamily="18" charset="0"/>
                <a:cs typeface="Times New Roman" pitchFamily="18" charset="0"/>
              </a:rPr>
              <a:t>مقـــدمه</a:t>
            </a:r>
          </a:p>
          <a:p>
            <a:pPr marL="0" indent="360363" algn="just" rtl="1" eaLnBrk="1" fontAlgn="auto" hangingPunct="1">
              <a:lnSpc>
                <a:spcPct val="170000"/>
              </a:lnSpc>
              <a:spcAft>
                <a:spcPts val="0"/>
              </a:spcAft>
              <a:buFont typeface="Wingdings 2"/>
              <a:buNone/>
              <a:defRPr/>
            </a:pPr>
            <a:r>
              <a:rPr lang="ar-EG" sz="3500" b="1" dirty="0" smtClean="0">
                <a:latin typeface="Times New Roman" pitchFamily="18" charset="0"/>
                <a:cs typeface="Times New Roman" pitchFamily="18" charset="0"/>
              </a:rPr>
              <a:t>يعتبر علم سلوك الحيوان من العلوم الحديثة نسبياً، وقد بدأ الاهتمام بدراسة سلوك الحيوان وتصرفاته عندما تلاحظ تأثير السلوكيات المختلفة للحيوان على إنتاجيته خاصة بعد التطور الكبير الذى حدث فى صناعة الإنتاج الحيوانى ودخول الميكنة الحديثة فى تطوير نظم الرعاية المختلفة فى المزارع.</a:t>
            </a:r>
          </a:p>
          <a:p>
            <a:pPr marL="0" indent="360363" algn="just" rtl="1" eaLnBrk="1" fontAlgn="auto" hangingPunct="1">
              <a:lnSpc>
                <a:spcPct val="170000"/>
              </a:lnSpc>
              <a:spcAft>
                <a:spcPts val="0"/>
              </a:spcAft>
              <a:buFont typeface="Wingdings 2"/>
              <a:buNone/>
              <a:defRPr/>
            </a:pPr>
            <a:r>
              <a:rPr lang="ar-EG" sz="3500" b="1" dirty="0" smtClean="0">
                <a:latin typeface="Times New Roman" pitchFamily="18" charset="0"/>
                <a:cs typeface="Times New Roman" pitchFamily="18" charset="0"/>
              </a:rPr>
              <a:t>وقد بدأت الدراسات السلوكية الحديثة بغرض التعرف على سلوكيات وعادات الحيوان التى يقوم بها خلال نشاطه اليومى من تغذية وحليب وتناسل وراحة إلى أخره من الأنشطة اليومية التى تعود الحيوان القيام بها يومياً أو موسمياً.</a:t>
            </a:r>
          </a:p>
          <a:p>
            <a:pPr marL="0" indent="360363" algn="just" rtl="1" eaLnBrk="1" fontAlgn="auto" hangingPunct="1">
              <a:lnSpc>
                <a:spcPct val="170000"/>
              </a:lnSpc>
              <a:spcAft>
                <a:spcPts val="0"/>
              </a:spcAft>
              <a:buFont typeface="Wingdings 2"/>
              <a:buNone/>
              <a:defRPr/>
            </a:pPr>
            <a:r>
              <a:rPr lang="ar-EG" sz="3500" b="1" dirty="0" smtClean="0">
                <a:latin typeface="Times New Roman" pitchFamily="18" charset="0"/>
                <a:cs typeface="Times New Roman" pitchFamily="18" charset="0"/>
              </a:rPr>
              <a:t>وكان الهدف الرئيسى من وراء هذه الدراسات هو التنبؤ بالتغيرات التى تطرأ على سلوكيات الحيوان وعاداته عند حدوث أى تعديلات فى نظم الرعاية المختلفة للحيوان أو فى البيئة المحيطة به.</a:t>
            </a:r>
          </a:p>
          <a:p>
            <a:pPr marL="265176" indent="-265176" algn="ctr" eaLnBrk="1" fontAlgn="auto" hangingPunct="1">
              <a:lnSpc>
                <a:spcPct val="170000"/>
              </a:lnSpc>
              <a:spcAft>
                <a:spcPts val="0"/>
              </a:spcAft>
              <a:buFont typeface="Wingdings 2"/>
              <a:buNone/>
              <a:defRPr/>
            </a:pPr>
            <a:endParaRPr lang="ar-EG" sz="3600" b="1" dirty="0" smtClean="0">
              <a:latin typeface="Times New Roman" pitchFamily="18" charset="0"/>
              <a:cs typeface="Times New Roman" pitchFamily="18" charset="0"/>
            </a:endParaRPr>
          </a:p>
        </p:txBody>
      </p:sp>
      <p:sp>
        <p:nvSpPr>
          <p:cNvPr id="5" name="Rounded Rectangle 4"/>
          <p:cNvSpPr/>
          <p:nvPr/>
        </p:nvSpPr>
        <p:spPr>
          <a:xfrm>
            <a:off x="475344" y="762000"/>
            <a:ext cx="8153400" cy="3338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EG" sz="1600" b="1" i="1" dirty="0" smtClean="0">
                <a:solidFill>
                  <a:srgbClr val="C00000"/>
                </a:solidFill>
                <a:latin typeface="Book Antiqua" pitchFamily="18" charset="0"/>
                <a:cs typeface="Tahoma" pitchFamily="34" charset="0"/>
              </a:rPr>
              <a:t>سلوك الحيوان         </a:t>
            </a:r>
            <a:r>
              <a:rPr lang="en-US" sz="1600" b="1" i="1" dirty="0" smtClean="0">
                <a:solidFill>
                  <a:srgbClr val="C00000"/>
                </a:solidFill>
                <a:latin typeface="Book Antiqua" pitchFamily="18" charset="0"/>
                <a:cs typeface="Tahoma" pitchFamily="34" charset="0"/>
              </a:rPr>
              <a:t>Animal Behaviour</a:t>
            </a:r>
          </a:p>
        </p:txBody>
      </p:sp>
      <p:sp>
        <p:nvSpPr>
          <p:cNvPr id="6" name="Rounded Rectangle 5"/>
          <p:cNvSpPr/>
          <p:nvPr/>
        </p:nvSpPr>
        <p:spPr>
          <a:xfrm>
            <a:off x="457200" y="6016170"/>
            <a:ext cx="82296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265113" indent="-265113" algn="ctr">
              <a:spcBef>
                <a:spcPts val="250"/>
              </a:spcBef>
              <a:buClr>
                <a:schemeClr val="accent1"/>
              </a:buClr>
              <a:buSzPct val="80000"/>
            </a:pPr>
            <a:r>
              <a:rPr lang="ar-EG" sz="1200" b="1" dirty="0" smtClean="0">
                <a:solidFill>
                  <a:srgbClr val="C00000"/>
                </a:solidFill>
                <a:latin typeface="Verdana" pitchFamily="34" charset="0"/>
                <a:cs typeface="Tahoma" pitchFamily="34" charset="0"/>
              </a:rPr>
              <a:t>د. محمد يوسف العارف   –   مدرس رعاية الحيوان   –   كلية الزراعة    –   جامعة سوهاج</a:t>
            </a:r>
            <a:endParaRPr lang="en-US" sz="1200" b="1" dirty="0">
              <a:solidFill>
                <a:srgbClr val="C00000"/>
              </a:solidFill>
              <a:latin typeface="Verdana" pitchFamily="34" charset="0"/>
            </a:endParaRPr>
          </a:p>
        </p:txBody>
      </p:sp>
      <p:sp>
        <p:nvSpPr>
          <p:cNvPr id="7" name="Subtitle 2"/>
          <p:cNvSpPr txBox="1">
            <a:spLocks/>
          </p:cNvSpPr>
          <p:nvPr/>
        </p:nvSpPr>
        <p:spPr bwMode="auto">
          <a:xfrm>
            <a:off x="6858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a:t>
            </a:r>
            <a:r>
              <a:rPr lang="ar-EG" sz="1400" b="1" i="1" dirty="0" smtClean="0">
                <a:latin typeface="Book Antiqua" pitchFamily="18" charset="0"/>
              </a:rPr>
              <a:t>(6)</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838200"/>
            <a:ext cx="7924800" cy="2971800"/>
          </a:xfrm>
        </p:spPr>
        <p:txBody>
          <a:bodyPr>
            <a:normAutofit fontScale="40000" lnSpcReduction="20000"/>
          </a:bodyPr>
          <a:lstStyle/>
          <a:p>
            <a:pPr marL="261938" indent="-261938" algn="just" rtl="1" eaLnBrk="1" fontAlgn="auto" hangingPunct="1">
              <a:lnSpc>
                <a:spcPct val="180000"/>
              </a:lnSpc>
              <a:spcAft>
                <a:spcPts val="0"/>
              </a:spcAft>
              <a:buClrTx/>
              <a:buNone/>
              <a:defRPr/>
            </a:pPr>
            <a:r>
              <a:rPr lang="ar-EG" sz="6200" b="1" dirty="0" smtClean="0">
                <a:latin typeface="Times New Roman" pitchFamily="18" charset="0"/>
                <a:cs typeface="Times New Roman" pitchFamily="18" charset="0"/>
              </a:rPr>
              <a:t>سلوك الإجترار   </a:t>
            </a:r>
            <a:r>
              <a:rPr lang="en-US" sz="6200" b="1" i="1" dirty="0" err="1" smtClean="0">
                <a:latin typeface="Times New Roman" pitchFamily="18" charset="0"/>
                <a:cs typeface="Times New Roman" pitchFamily="18" charset="0"/>
              </a:rPr>
              <a:t>Ruminiting</a:t>
            </a:r>
            <a:r>
              <a:rPr lang="en-US" sz="6200" b="1" i="1" dirty="0" smtClean="0">
                <a:latin typeface="Times New Roman" pitchFamily="18" charset="0"/>
                <a:cs typeface="Times New Roman" pitchFamily="18" charset="0"/>
              </a:rPr>
              <a:t> Behaviour</a:t>
            </a:r>
            <a:endParaRPr lang="ar-EG" sz="6200" b="1" i="1" dirty="0" smtClean="0">
              <a:latin typeface="Times New Roman" pitchFamily="18" charset="0"/>
              <a:cs typeface="Times New Roman" pitchFamily="18" charset="0"/>
            </a:endParaRPr>
          </a:p>
          <a:p>
            <a:pPr marL="174625" indent="-174625" algn="just" rtl="1" eaLnBrk="1" fontAlgn="auto" hangingPunct="1">
              <a:lnSpc>
                <a:spcPct val="170000"/>
              </a:lnSpc>
              <a:spcAft>
                <a:spcPts val="0"/>
              </a:spcAft>
              <a:buClr>
                <a:schemeClr val="tx1"/>
              </a:buClr>
              <a:defRPr/>
            </a:pPr>
            <a:r>
              <a:rPr lang="ar-EG" sz="4600" b="1" dirty="0" smtClean="0">
                <a:latin typeface="Times New Roman" pitchFamily="18" charset="0"/>
                <a:cs typeface="Times New Roman" pitchFamily="18" charset="0"/>
              </a:rPr>
              <a:t>يصل معدل عدد مرات (فترات) الاجترار فى الأبقار إلى 15-20 مرة / اليوم. وتتوقف طول فترة الاجترار الواحدة على الظروف والتغيرات الجوية ونوع الغذاء وغيرها من العوامل الأخرى. وعموماً قد تتراوح طول فترة الاجترار ما بين دقيقتين وحتى أكثر من ساعة.</a:t>
            </a:r>
          </a:p>
          <a:p>
            <a:pPr marL="174625" indent="-174625" algn="just" rtl="1" eaLnBrk="1" fontAlgn="auto" hangingPunct="1">
              <a:lnSpc>
                <a:spcPct val="170000"/>
              </a:lnSpc>
              <a:spcAft>
                <a:spcPts val="0"/>
              </a:spcAft>
              <a:buClr>
                <a:schemeClr val="tx1"/>
              </a:buClr>
              <a:defRPr/>
            </a:pPr>
            <a:r>
              <a:rPr lang="ar-EG" sz="4600" b="1" dirty="0" smtClean="0">
                <a:latin typeface="Times New Roman" pitchFamily="18" charset="0"/>
                <a:cs typeface="Times New Roman" pitchFamily="18" charset="0"/>
              </a:rPr>
              <a:t>أعلى معدلات للاجترار خلال اليوم تصل إليه البقرة بعد الغروب وفى بداية الليلثم تبدأ بعد ذلك فى الانخفاض إلى أن تقترب من فترة الرعى فى الصباح الباكر.</a:t>
            </a:r>
          </a:p>
        </p:txBody>
      </p:sp>
      <p:sp>
        <p:nvSpPr>
          <p:cNvPr id="5" name="Rounded Rectangle 4"/>
          <p:cNvSpPr/>
          <p:nvPr/>
        </p:nvSpPr>
        <p:spPr>
          <a:xfrm>
            <a:off x="475344" y="504372"/>
            <a:ext cx="8153400" cy="3338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EG" sz="1600" b="1" i="1" dirty="0" smtClean="0">
                <a:solidFill>
                  <a:srgbClr val="C00000"/>
                </a:solidFill>
                <a:latin typeface="Book Antiqua" pitchFamily="18" charset="0"/>
                <a:cs typeface="Tahoma" pitchFamily="34" charset="0"/>
              </a:rPr>
              <a:t>سلوك الحيوان         </a:t>
            </a:r>
            <a:r>
              <a:rPr lang="en-US" sz="1600" b="1" i="1" dirty="0" smtClean="0">
                <a:solidFill>
                  <a:srgbClr val="C00000"/>
                </a:solidFill>
                <a:latin typeface="Book Antiqua" pitchFamily="18" charset="0"/>
                <a:cs typeface="Tahoma" pitchFamily="34" charset="0"/>
              </a:rPr>
              <a:t>Animal Behaviour</a:t>
            </a:r>
          </a:p>
        </p:txBody>
      </p:sp>
      <p:sp>
        <p:nvSpPr>
          <p:cNvPr id="6" name="Rounded Rectangle 5"/>
          <p:cNvSpPr/>
          <p:nvPr/>
        </p:nvSpPr>
        <p:spPr>
          <a:xfrm>
            <a:off x="457200" y="6016170"/>
            <a:ext cx="82296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265113" indent="-265113" algn="ctr">
              <a:spcBef>
                <a:spcPts val="250"/>
              </a:spcBef>
              <a:buClr>
                <a:schemeClr val="accent1"/>
              </a:buClr>
              <a:buSzPct val="80000"/>
            </a:pPr>
            <a:r>
              <a:rPr lang="ar-EG" sz="1200" b="1" dirty="0" smtClean="0">
                <a:solidFill>
                  <a:srgbClr val="C00000"/>
                </a:solidFill>
                <a:latin typeface="Verdana" pitchFamily="34" charset="0"/>
                <a:cs typeface="Tahoma" pitchFamily="34" charset="0"/>
              </a:rPr>
              <a:t>د. محمد يوسف العارف   –   مدرس رعاية الحيوان   –   كلية الزراعة    –   جامعة سوهاج</a:t>
            </a:r>
            <a:endParaRPr lang="en-US" sz="1200" b="1" dirty="0">
              <a:solidFill>
                <a:srgbClr val="C00000"/>
              </a:solidFill>
              <a:latin typeface="Verdana" pitchFamily="34" charset="0"/>
            </a:endParaRPr>
          </a:p>
        </p:txBody>
      </p:sp>
      <p:pic>
        <p:nvPicPr>
          <p:cNvPr id="1025" name="Picture 1">
            <a:hlinkClick r:id="rId2" action="ppaction://hlinkfile"/>
          </p:cNvPr>
          <p:cNvPicPr>
            <a:picLocks noChangeAspect="1" noChangeArrowheads="1"/>
          </p:cNvPicPr>
          <p:nvPr/>
        </p:nvPicPr>
        <p:blipFill>
          <a:blip r:embed="rId3"/>
          <a:srcRect/>
          <a:stretch>
            <a:fillRect/>
          </a:stretch>
        </p:blipFill>
        <p:spPr bwMode="auto">
          <a:xfrm>
            <a:off x="3505200" y="3810000"/>
            <a:ext cx="1676400" cy="1830355"/>
          </a:xfrm>
          <a:prstGeom prst="rect">
            <a:avLst/>
          </a:prstGeom>
          <a:noFill/>
          <a:ln w="9525">
            <a:noFill/>
            <a:miter lim="800000"/>
            <a:headEnd/>
            <a:tailEnd/>
          </a:ln>
          <a:effectLst/>
        </p:spPr>
      </p:pic>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838200"/>
            <a:ext cx="7924800" cy="3276600"/>
          </a:xfrm>
        </p:spPr>
        <p:txBody>
          <a:bodyPr>
            <a:normAutofit fontScale="25000" lnSpcReduction="20000"/>
          </a:bodyPr>
          <a:lstStyle/>
          <a:p>
            <a:pPr marL="261938" indent="-261938" algn="just" rtl="1" eaLnBrk="1" fontAlgn="auto" hangingPunct="1">
              <a:lnSpc>
                <a:spcPct val="180000"/>
              </a:lnSpc>
              <a:spcAft>
                <a:spcPts val="0"/>
              </a:spcAft>
              <a:buClrTx/>
              <a:buNone/>
              <a:defRPr/>
            </a:pPr>
            <a:r>
              <a:rPr lang="ar-EG" sz="6200" b="1" dirty="0" smtClean="0">
                <a:latin typeface="Times New Roman" pitchFamily="18" charset="0"/>
                <a:cs typeface="Times New Roman" pitchFamily="18" charset="0"/>
              </a:rPr>
              <a:t>سلوك الشرب   </a:t>
            </a:r>
            <a:r>
              <a:rPr lang="en-US" sz="6200" b="1" i="1" dirty="0" smtClean="0">
                <a:latin typeface="Times New Roman" pitchFamily="18" charset="0"/>
                <a:cs typeface="Times New Roman" pitchFamily="18" charset="0"/>
              </a:rPr>
              <a:t>Drinking Behaviour</a:t>
            </a:r>
            <a:endParaRPr lang="ar-EG" sz="6200" b="1" i="1" dirty="0" smtClean="0">
              <a:latin typeface="Times New Roman" pitchFamily="18" charset="0"/>
              <a:cs typeface="Times New Roman" pitchFamily="18" charset="0"/>
            </a:endParaRPr>
          </a:p>
          <a:p>
            <a:pPr marL="174625" indent="-174625" algn="just" rtl="1" eaLnBrk="1" fontAlgn="auto" hangingPunct="1">
              <a:lnSpc>
                <a:spcPct val="170000"/>
              </a:lnSpc>
              <a:spcAft>
                <a:spcPts val="0"/>
              </a:spcAft>
              <a:buClr>
                <a:schemeClr val="tx1"/>
              </a:buClr>
              <a:defRPr/>
            </a:pPr>
            <a:r>
              <a:rPr lang="ar-EG" sz="5200" b="1" dirty="0" smtClean="0">
                <a:latin typeface="Times New Roman" pitchFamily="18" charset="0"/>
                <a:cs typeface="Times New Roman" pitchFamily="18" charset="0"/>
              </a:rPr>
              <a:t>عادة ما تشرب الأبقار من 1-4 مرات فى اليوم فى ظروف الجو المعتدل، وتزداد عدد مرات الشرب كلما زادت درجات حرارة الجو أو عند التغذية على علائق خشنة أو مركزة.</a:t>
            </a:r>
          </a:p>
          <a:p>
            <a:pPr marL="174625" indent="-174625" algn="just" rtl="1" eaLnBrk="1" fontAlgn="auto" hangingPunct="1">
              <a:lnSpc>
                <a:spcPct val="170000"/>
              </a:lnSpc>
              <a:spcAft>
                <a:spcPts val="0"/>
              </a:spcAft>
              <a:buClr>
                <a:schemeClr val="tx1"/>
              </a:buClr>
              <a:defRPr/>
            </a:pPr>
            <a:r>
              <a:rPr lang="ar-EG" sz="5200" b="1" dirty="0" smtClean="0">
                <a:latin typeface="Times New Roman" pitchFamily="18" charset="0"/>
                <a:cs typeface="Times New Roman" pitchFamily="18" charset="0"/>
              </a:rPr>
              <a:t>تستخدم الأبقار المخطم فى الشرب، ويلاحظ أن الابقار تحافظ على أن تكون فتحتى الأنف فوق مستوى سطح الماء.</a:t>
            </a:r>
          </a:p>
          <a:p>
            <a:pPr marL="174625" indent="-174625" algn="just" rtl="1" eaLnBrk="1" fontAlgn="auto" hangingPunct="1">
              <a:lnSpc>
                <a:spcPct val="170000"/>
              </a:lnSpc>
              <a:spcAft>
                <a:spcPts val="0"/>
              </a:spcAft>
              <a:buClr>
                <a:schemeClr val="tx1"/>
              </a:buClr>
              <a:defRPr/>
            </a:pPr>
            <a:r>
              <a:rPr lang="ar-EG" sz="5200" b="1" dirty="0" smtClean="0">
                <a:latin typeface="Times New Roman" pitchFamily="18" charset="0"/>
                <a:cs typeface="Times New Roman" pitchFamily="18" charset="0"/>
              </a:rPr>
              <a:t>تفضل الحيوانات الشرب فى فترات معينة من اليوم، مثل الصباح وبعد الظهر وفى المساء ولكن نادراً ما تشرب أثناء الليل أو عند الغروب.</a:t>
            </a:r>
          </a:p>
          <a:p>
            <a:pPr marL="174625" indent="-174625" algn="just" rtl="1" eaLnBrk="1" fontAlgn="auto" hangingPunct="1">
              <a:lnSpc>
                <a:spcPct val="170000"/>
              </a:lnSpc>
              <a:spcAft>
                <a:spcPts val="0"/>
              </a:spcAft>
              <a:buClr>
                <a:schemeClr val="tx1"/>
              </a:buClr>
              <a:defRPr/>
            </a:pPr>
            <a:r>
              <a:rPr lang="ar-EG" sz="5200" b="1" dirty="0" smtClean="0">
                <a:latin typeface="Times New Roman" pitchFamily="18" charset="0"/>
                <a:cs typeface="Times New Roman" pitchFamily="18" charset="0"/>
              </a:rPr>
              <a:t>يؤثر نوع المرعى على كمية الماء التى يستهلكها الحيوان وعدد مرات الشرب اليومية.</a:t>
            </a:r>
          </a:p>
          <a:p>
            <a:pPr marL="174625" indent="-174625" algn="just" rtl="1" eaLnBrk="1" fontAlgn="auto" hangingPunct="1">
              <a:lnSpc>
                <a:spcPct val="170000"/>
              </a:lnSpc>
              <a:spcAft>
                <a:spcPts val="0"/>
              </a:spcAft>
              <a:buClr>
                <a:schemeClr val="tx1"/>
              </a:buClr>
              <a:defRPr/>
            </a:pPr>
            <a:r>
              <a:rPr lang="ar-EG" sz="5200" b="1" dirty="0" smtClean="0">
                <a:latin typeface="Times New Roman" pitchFamily="18" charset="0"/>
                <a:cs typeface="Times New Roman" pitchFamily="18" charset="0"/>
              </a:rPr>
              <a:t>كذلك تحتاج الحيوانات الحلابة كمية من الماء أكبر مما سبق ذكره، نتيجة أن اللبن يحتوى فى تركيبه حوالى 88% ماء. وتفضل الحيوانات الحلابة الشرب بعد إنتهاء عملية الحلابة.</a:t>
            </a:r>
          </a:p>
        </p:txBody>
      </p:sp>
      <p:sp>
        <p:nvSpPr>
          <p:cNvPr id="5" name="Rounded Rectangle 4"/>
          <p:cNvSpPr/>
          <p:nvPr/>
        </p:nvSpPr>
        <p:spPr>
          <a:xfrm>
            <a:off x="475344" y="504372"/>
            <a:ext cx="8153400" cy="3338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EG" sz="1600" b="1" i="1" dirty="0" smtClean="0">
                <a:solidFill>
                  <a:srgbClr val="C00000"/>
                </a:solidFill>
                <a:latin typeface="Book Antiqua" pitchFamily="18" charset="0"/>
                <a:cs typeface="Tahoma" pitchFamily="34" charset="0"/>
              </a:rPr>
              <a:t>سلوك الحيوان         </a:t>
            </a:r>
            <a:r>
              <a:rPr lang="en-US" sz="1600" b="1" i="1" dirty="0" smtClean="0">
                <a:solidFill>
                  <a:srgbClr val="C00000"/>
                </a:solidFill>
                <a:latin typeface="Book Antiqua" pitchFamily="18" charset="0"/>
                <a:cs typeface="Tahoma" pitchFamily="34" charset="0"/>
              </a:rPr>
              <a:t>Animal Behaviour</a:t>
            </a:r>
          </a:p>
        </p:txBody>
      </p:sp>
      <p:sp>
        <p:nvSpPr>
          <p:cNvPr id="6" name="Rounded Rectangle 5"/>
          <p:cNvSpPr/>
          <p:nvPr/>
        </p:nvSpPr>
        <p:spPr>
          <a:xfrm>
            <a:off x="457200" y="6016170"/>
            <a:ext cx="82296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265113" indent="-265113" algn="ctr">
              <a:spcBef>
                <a:spcPts val="250"/>
              </a:spcBef>
              <a:buClr>
                <a:schemeClr val="accent1"/>
              </a:buClr>
              <a:buSzPct val="80000"/>
            </a:pPr>
            <a:r>
              <a:rPr lang="ar-EG" sz="1200" b="1" dirty="0" smtClean="0">
                <a:solidFill>
                  <a:srgbClr val="C00000"/>
                </a:solidFill>
                <a:latin typeface="Verdana" pitchFamily="34" charset="0"/>
                <a:cs typeface="Tahoma" pitchFamily="34" charset="0"/>
              </a:rPr>
              <a:t>د. محمد يوسف العارف   –   مدرس رعاية الحيوان   –   كلية الزراعة    –   جامعة سوهاج</a:t>
            </a:r>
            <a:endParaRPr lang="en-US" sz="1200" b="1" dirty="0">
              <a:solidFill>
                <a:srgbClr val="C00000"/>
              </a:solidFill>
              <a:latin typeface="Verdana" pitchFamily="34" charset="0"/>
            </a:endParaRPr>
          </a:p>
        </p:txBody>
      </p:sp>
      <p:pic>
        <p:nvPicPr>
          <p:cNvPr id="33794" name="Picture 2" descr="C:\Users\Elaref\Desktop\رعاية الحيوانات المزرعية المستوى الثالث\18908.jpg"/>
          <p:cNvPicPr>
            <a:picLocks noChangeAspect="1" noChangeArrowheads="1"/>
          </p:cNvPicPr>
          <p:nvPr/>
        </p:nvPicPr>
        <p:blipFill>
          <a:blip r:embed="rId2" cstate="print"/>
          <a:srcRect/>
          <a:stretch>
            <a:fillRect/>
          </a:stretch>
        </p:blipFill>
        <p:spPr bwMode="auto">
          <a:xfrm>
            <a:off x="5562600" y="3581400"/>
            <a:ext cx="1612392" cy="2286000"/>
          </a:xfrm>
          <a:prstGeom prst="rect">
            <a:avLst/>
          </a:prstGeom>
          <a:ln>
            <a:noFill/>
          </a:ln>
          <a:effectLst>
            <a:softEdge rad="112500"/>
          </a:effectLst>
        </p:spPr>
      </p:pic>
      <p:pic>
        <p:nvPicPr>
          <p:cNvPr id="33795" name="Picture 3" descr="C:\Users\Elaref\Desktop\رعاية الحيوانات المزرعية المستوى الثالث\cool-cow_255.jpg"/>
          <p:cNvPicPr>
            <a:picLocks noChangeAspect="1" noChangeArrowheads="1"/>
          </p:cNvPicPr>
          <p:nvPr/>
        </p:nvPicPr>
        <p:blipFill>
          <a:blip r:embed="rId3"/>
          <a:srcRect/>
          <a:stretch>
            <a:fillRect/>
          </a:stretch>
        </p:blipFill>
        <p:spPr bwMode="auto">
          <a:xfrm>
            <a:off x="457200" y="4038600"/>
            <a:ext cx="2428875" cy="1847850"/>
          </a:xfrm>
          <a:prstGeom prst="rect">
            <a:avLst/>
          </a:prstGeom>
          <a:ln>
            <a:noFill/>
          </a:ln>
          <a:effectLst>
            <a:softEdge rad="112500"/>
          </a:effectLst>
        </p:spPr>
      </p:pic>
      <p:pic>
        <p:nvPicPr>
          <p:cNvPr id="33796" name="Picture 4" descr="C:\Users\Elaref\Desktop\رعاية الحيوانات المزرعية المستوى الثالث\cow-784593_960_720.jpg"/>
          <p:cNvPicPr>
            <a:picLocks noChangeAspect="1" noChangeArrowheads="1"/>
          </p:cNvPicPr>
          <p:nvPr/>
        </p:nvPicPr>
        <p:blipFill>
          <a:blip r:embed="rId4" cstate="print"/>
          <a:srcRect/>
          <a:stretch>
            <a:fillRect/>
          </a:stretch>
        </p:blipFill>
        <p:spPr bwMode="auto">
          <a:xfrm>
            <a:off x="2895600" y="4143828"/>
            <a:ext cx="2628900" cy="1752600"/>
          </a:xfrm>
          <a:prstGeom prst="rect">
            <a:avLst/>
          </a:prstGeom>
          <a:ln>
            <a:noFill/>
          </a:ln>
          <a:effectLst>
            <a:softEdge rad="112500"/>
          </a:effectLst>
        </p:spPr>
      </p:pic>
      <p:pic>
        <p:nvPicPr>
          <p:cNvPr id="33797" name="Picture 5" descr="C:\Users\Elaref\Desktop\رعاية الحيوانات المزرعية المستوى الثالث\mSYM1aj4pC19QixoaqXiRRw.jpg"/>
          <p:cNvPicPr>
            <a:picLocks noChangeAspect="1" noChangeArrowheads="1"/>
          </p:cNvPicPr>
          <p:nvPr/>
        </p:nvPicPr>
        <p:blipFill>
          <a:blip r:embed="rId5"/>
          <a:srcRect l="24000" t="24852" r="20000"/>
          <a:stretch>
            <a:fillRect/>
          </a:stretch>
        </p:blipFill>
        <p:spPr bwMode="auto">
          <a:xfrm>
            <a:off x="7239000" y="4779568"/>
            <a:ext cx="1091046" cy="1099705"/>
          </a:xfrm>
          <a:prstGeom prst="rect">
            <a:avLst/>
          </a:prstGeom>
          <a:ln>
            <a:noFill/>
          </a:ln>
          <a:effectLst>
            <a:softEdge rad="112500"/>
          </a:effectLst>
        </p:spPr>
      </p:pic>
      <p:pic>
        <p:nvPicPr>
          <p:cNvPr id="33798" name="Picture 6" descr="C:\Users\Elaref\Desktop\رعاية الحيوانات المزرعية المستوى الثالث\waterbowl.jpg"/>
          <p:cNvPicPr>
            <a:picLocks noChangeAspect="1" noChangeArrowheads="1"/>
          </p:cNvPicPr>
          <p:nvPr/>
        </p:nvPicPr>
        <p:blipFill>
          <a:blip r:embed="rId6" cstate="print"/>
          <a:srcRect/>
          <a:stretch>
            <a:fillRect/>
          </a:stretch>
        </p:blipFill>
        <p:spPr bwMode="auto">
          <a:xfrm>
            <a:off x="7239000" y="3581400"/>
            <a:ext cx="1143000" cy="1143000"/>
          </a:xfrm>
          <a:prstGeom prst="rect">
            <a:avLst/>
          </a:prstGeom>
          <a:ln>
            <a:noFill/>
          </a:ln>
          <a:effectLst>
            <a:softEdge rad="112500"/>
          </a:effectLst>
        </p:spPr>
      </p:pic>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838200"/>
            <a:ext cx="7924800" cy="3048000"/>
          </a:xfrm>
        </p:spPr>
        <p:txBody>
          <a:bodyPr>
            <a:normAutofit fontScale="25000" lnSpcReduction="20000"/>
          </a:bodyPr>
          <a:lstStyle/>
          <a:p>
            <a:pPr marL="261938" indent="-261938" algn="just" rtl="1" eaLnBrk="1" fontAlgn="auto" hangingPunct="1">
              <a:lnSpc>
                <a:spcPct val="180000"/>
              </a:lnSpc>
              <a:spcAft>
                <a:spcPts val="0"/>
              </a:spcAft>
              <a:buClrTx/>
              <a:buNone/>
              <a:defRPr/>
            </a:pPr>
            <a:r>
              <a:rPr lang="ar-EG" sz="6200" b="1" dirty="0" smtClean="0">
                <a:latin typeface="Times New Roman" pitchFamily="18" charset="0"/>
                <a:cs typeface="Times New Roman" pitchFamily="18" charset="0"/>
              </a:rPr>
              <a:t>سلوك الشرب   </a:t>
            </a:r>
            <a:r>
              <a:rPr lang="en-US" sz="6200" b="1" i="1" dirty="0" smtClean="0">
                <a:latin typeface="Times New Roman" pitchFamily="18" charset="0"/>
                <a:cs typeface="Times New Roman" pitchFamily="18" charset="0"/>
              </a:rPr>
              <a:t>Drinking Behaviour</a:t>
            </a:r>
            <a:endParaRPr lang="ar-EG" sz="6200" b="1" i="1" dirty="0" smtClean="0">
              <a:latin typeface="Times New Roman" pitchFamily="18" charset="0"/>
              <a:cs typeface="Times New Roman" pitchFamily="18" charset="0"/>
            </a:endParaRPr>
          </a:p>
          <a:p>
            <a:pPr marL="174625" indent="-174625" algn="just" rtl="1" eaLnBrk="1" fontAlgn="auto" hangingPunct="1">
              <a:lnSpc>
                <a:spcPct val="170000"/>
              </a:lnSpc>
              <a:spcAft>
                <a:spcPts val="0"/>
              </a:spcAft>
              <a:buClr>
                <a:schemeClr val="tx1"/>
              </a:buClr>
              <a:defRPr/>
            </a:pPr>
            <a:r>
              <a:rPr lang="ar-EG" sz="6400" b="1" dirty="0" smtClean="0">
                <a:latin typeface="Times New Roman" pitchFamily="18" charset="0"/>
                <a:cs typeface="Times New Roman" pitchFamily="18" charset="0"/>
              </a:rPr>
              <a:t>إذا كانت العليقة غنية فى البروتين تحتاج الحيوانات لكمية أكبر من الماء عنها أذا كانت العليقة منخفضة فى البروتين.</a:t>
            </a:r>
          </a:p>
          <a:p>
            <a:pPr marL="174625" indent="-174625" algn="just" rtl="1" eaLnBrk="1" fontAlgn="auto" hangingPunct="1">
              <a:lnSpc>
                <a:spcPct val="170000"/>
              </a:lnSpc>
              <a:spcAft>
                <a:spcPts val="0"/>
              </a:spcAft>
              <a:buClr>
                <a:schemeClr val="tx1"/>
              </a:buClr>
              <a:defRPr/>
            </a:pPr>
            <a:r>
              <a:rPr lang="ar-EG" sz="6400" b="1" dirty="0" smtClean="0">
                <a:latin typeface="Times New Roman" pitchFamily="18" charset="0"/>
                <a:cs typeface="Times New Roman" pitchFamily="18" charset="0"/>
              </a:rPr>
              <a:t>تحتاج الحيوانات البالغة إلى حوالى 14 لتر ماء /يوم بينما تحتاج الأبقار العشار 28-32 لتر ماء /يوم.</a:t>
            </a:r>
          </a:p>
          <a:p>
            <a:pPr marL="174625" indent="-174625" algn="just" rtl="1" eaLnBrk="1" fontAlgn="auto" hangingPunct="1">
              <a:lnSpc>
                <a:spcPct val="170000"/>
              </a:lnSpc>
              <a:spcAft>
                <a:spcPts val="0"/>
              </a:spcAft>
              <a:buClr>
                <a:schemeClr val="tx1"/>
              </a:buClr>
              <a:defRPr/>
            </a:pPr>
            <a:r>
              <a:rPr lang="ar-EG" sz="6400" b="1" dirty="0" smtClean="0">
                <a:latin typeface="Times New Roman" pitchFamily="18" charset="0"/>
                <a:cs typeface="Times New Roman" pitchFamily="18" charset="0"/>
              </a:rPr>
              <a:t>عموماً تتعدد العوامل التى تؤثر على معدل استهلاك الماء اليومى ومنها: درجة حرارة ورطوبة البيئة، حالة الحمل، إنتاج اللبن، السلالة الحيوانية، عمر الحيوان، حجم الحيوان، نوع المرعى أو المواد الغذائيةالتى تقدم للحيوان، نسبة الأملاح، ....  وغيرها.</a:t>
            </a:r>
          </a:p>
        </p:txBody>
      </p:sp>
      <p:sp>
        <p:nvSpPr>
          <p:cNvPr id="5" name="Rounded Rectangle 4"/>
          <p:cNvSpPr/>
          <p:nvPr/>
        </p:nvSpPr>
        <p:spPr>
          <a:xfrm>
            <a:off x="475344" y="504372"/>
            <a:ext cx="8153400" cy="3338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EG" sz="1600" b="1" i="1" dirty="0" smtClean="0">
                <a:solidFill>
                  <a:srgbClr val="C00000"/>
                </a:solidFill>
                <a:latin typeface="Book Antiqua" pitchFamily="18" charset="0"/>
                <a:cs typeface="Tahoma" pitchFamily="34" charset="0"/>
              </a:rPr>
              <a:t>سلوك الحيوان         </a:t>
            </a:r>
            <a:r>
              <a:rPr lang="en-US" sz="1600" b="1" i="1" dirty="0" smtClean="0">
                <a:solidFill>
                  <a:srgbClr val="C00000"/>
                </a:solidFill>
                <a:latin typeface="Book Antiqua" pitchFamily="18" charset="0"/>
                <a:cs typeface="Tahoma" pitchFamily="34" charset="0"/>
              </a:rPr>
              <a:t>Animal Behaviour</a:t>
            </a:r>
          </a:p>
        </p:txBody>
      </p:sp>
      <p:sp>
        <p:nvSpPr>
          <p:cNvPr id="6" name="Rounded Rectangle 5"/>
          <p:cNvSpPr/>
          <p:nvPr/>
        </p:nvSpPr>
        <p:spPr>
          <a:xfrm>
            <a:off x="457200" y="6016170"/>
            <a:ext cx="82296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265113" indent="-265113" algn="ctr">
              <a:spcBef>
                <a:spcPts val="250"/>
              </a:spcBef>
              <a:buClr>
                <a:schemeClr val="accent1"/>
              </a:buClr>
              <a:buSzPct val="80000"/>
            </a:pPr>
            <a:r>
              <a:rPr lang="ar-EG" sz="1200" b="1" dirty="0" smtClean="0">
                <a:solidFill>
                  <a:srgbClr val="C00000"/>
                </a:solidFill>
                <a:latin typeface="Verdana" pitchFamily="34" charset="0"/>
                <a:cs typeface="Tahoma" pitchFamily="34" charset="0"/>
              </a:rPr>
              <a:t>د. محمد يوسف العارف   –   مدرس رعاية الحيوان   –   كلية الزراعة    –   جامعة سوهاج</a:t>
            </a:r>
            <a:endParaRPr lang="en-US" sz="1200" b="1" dirty="0">
              <a:solidFill>
                <a:srgbClr val="C00000"/>
              </a:solidFill>
              <a:latin typeface="Verdana" pitchFamily="34" charset="0"/>
            </a:endParaRPr>
          </a:p>
        </p:txBody>
      </p:sp>
      <p:pic>
        <p:nvPicPr>
          <p:cNvPr id="33794" name="Picture 2" descr="C:\Users\Elaref\Desktop\رعاية الحيوانات المزرعية المستوى الثالث\18908.jpg"/>
          <p:cNvPicPr>
            <a:picLocks noChangeAspect="1" noChangeArrowheads="1"/>
          </p:cNvPicPr>
          <p:nvPr/>
        </p:nvPicPr>
        <p:blipFill>
          <a:blip r:embed="rId2" cstate="print"/>
          <a:srcRect/>
          <a:stretch>
            <a:fillRect/>
          </a:stretch>
        </p:blipFill>
        <p:spPr bwMode="auto">
          <a:xfrm>
            <a:off x="5562600" y="3581400"/>
            <a:ext cx="1612392" cy="2286000"/>
          </a:xfrm>
          <a:prstGeom prst="rect">
            <a:avLst/>
          </a:prstGeom>
          <a:ln>
            <a:noFill/>
          </a:ln>
          <a:effectLst>
            <a:softEdge rad="112500"/>
          </a:effectLst>
        </p:spPr>
      </p:pic>
      <p:pic>
        <p:nvPicPr>
          <p:cNvPr id="33795" name="Picture 3" descr="C:\Users\Elaref\Desktop\رعاية الحيوانات المزرعية المستوى الثالث\cool-cow_255.jpg"/>
          <p:cNvPicPr>
            <a:picLocks noChangeAspect="1" noChangeArrowheads="1"/>
          </p:cNvPicPr>
          <p:nvPr/>
        </p:nvPicPr>
        <p:blipFill>
          <a:blip r:embed="rId3"/>
          <a:srcRect/>
          <a:stretch>
            <a:fillRect/>
          </a:stretch>
        </p:blipFill>
        <p:spPr bwMode="auto">
          <a:xfrm>
            <a:off x="457200" y="4038600"/>
            <a:ext cx="2428875" cy="1847850"/>
          </a:xfrm>
          <a:prstGeom prst="rect">
            <a:avLst/>
          </a:prstGeom>
          <a:ln>
            <a:noFill/>
          </a:ln>
          <a:effectLst>
            <a:softEdge rad="112500"/>
          </a:effectLst>
        </p:spPr>
      </p:pic>
      <p:pic>
        <p:nvPicPr>
          <p:cNvPr id="33796" name="Picture 4" descr="C:\Users\Elaref\Desktop\رعاية الحيوانات المزرعية المستوى الثالث\cow-784593_960_720.jpg"/>
          <p:cNvPicPr>
            <a:picLocks noChangeAspect="1" noChangeArrowheads="1"/>
          </p:cNvPicPr>
          <p:nvPr/>
        </p:nvPicPr>
        <p:blipFill>
          <a:blip r:embed="rId4" cstate="print"/>
          <a:srcRect/>
          <a:stretch>
            <a:fillRect/>
          </a:stretch>
        </p:blipFill>
        <p:spPr bwMode="auto">
          <a:xfrm>
            <a:off x="2895600" y="4143828"/>
            <a:ext cx="2628900" cy="1752600"/>
          </a:xfrm>
          <a:prstGeom prst="rect">
            <a:avLst/>
          </a:prstGeom>
          <a:ln>
            <a:noFill/>
          </a:ln>
          <a:effectLst>
            <a:softEdge rad="112500"/>
          </a:effectLst>
        </p:spPr>
      </p:pic>
      <p:pic>
        <p:nvPicPr>
          <p:cNvPr id="33797" name="Picture 5" descr="C:\Users\Elaref\Desktop\رعاية الحيوانات المزرعية المستوى الثالث\mSYM1aj4pC19QixoaqXiRRw.jpg"/>
          <p:cNvPicPr>
            <a:picLocks noChangeAspect="1" noChangeArrowheads="1"/>
          </p:cNvPicPr>
          <p:nvPr/>
        </p:nvPicPr>
        <p:blipFill>
          <a:blip r:embed="rId5"/>
          <a:srcRect l="24000" t="24852" r="20000"/>
          <a:stretch>
            <a:fillRect/>
          </a:stretch>
        </p:blipFill>
        <p:spPr bwMode="auto">
          <a:xfrm>
            <a:off x="7239000" y="4779568"/>
            <a:ext cx="1091046" cy="1099705"/>
          </a:xfrm>
          <a:prstGeom prst="rect">
            <a:avLst/>
          </a:prstGeom>
          <a:ln>
            <a:noFill/>
          </a:ln>
          <a:effectLst>
            <a:softEdge rad="112500"/>
          </a:effectLst>
        </p:spPr>
      </p:pic>
      <p:pic>
        <p:nvPicPr>
          <p:cNvPr id="33798" name="Picture 6" descr="C:\Users\Elaref\Desktop\رعاية الحيوانات المزرعية المستوى الثالث\waterbowl.jpg"/>
          <p:cNvPicPr>
            <a:picLocks noChangeAspect="1" noChangeArrowheads="1"/>
          </p:cNvPicPr>
          <p:nvPr/>
        </p:nvPicPr>
        <p:blipFill>
          <a:blip r:embed="rId6" cstate="print"/>
          <a:srcRect/>
          <a:stretch>
            <a:fillRect/>
          </a:stretch>
        </p:blipFill>
        <p:spPr bwMode="auto">
          <a:xfrm>
            <a:off x="7239000" y="3581400"/>
            <a:ext cx="1143000" cy="1143000"/>
          </a:xfrm>
          <a:prstGeom prst="rect">
            <a:avLst/>
          </a:prstGeom>
          <a:ln>
            <a:noFill/>
          </a:ln>
          <a:effectLst>
            <a:softEdge rad="112500"/>
          </a:effectLst>
        </p:spPr>
      </p:pic>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838200"/>
            <a:ext cx="7924800" cy="4953000"/>
          </a:xfrm>
        </p:spPr>
        <p:txBody>
          <a:bodyPr>
            <a:normAutofit fontScale="25000" lnSpcReduction="20000"/>
          </a:bodyPr>
          <a:lstStyle/>
          <a:p>
            <a:pPr marL="261938" indent="-261938" algn="just" rtl="1" eaLnBrk="1" fontAlgn="auto" hangingPunct="1">
              <a:lnSpc>
                <a:spcPct val="180000"/>
              </a:lnSpc>
              <a:spcAft>
                <a:spcPts val="0"/>
              </a:spcAft>
              <a:buClrTx/>
              <a:buNone/>
              <a:defRPr/>
            </a:pPr>
            <a:r>
              <a:rPr lang="ar-EG" sz="6200" b="1" dirty="0" smtClean="0">
                <a:latin typeface="Times New Roman" pitchFamily="18" charset="0"/>
                <a:cs typeface="Times New Roman" pitchFamily="18" charset="0"/>
              </a:rPr>
              <a:t>السلوك الإجتماعى   </a:t>
            </a:r>
            <a:r>
              <a:rPr lang="en-US" sz="6200" b="1" i="1" dirty="0" smtClean="0">
                <a:latin typeface="Times New Roman" pitchFamily="18" charset="0"/>
                <a:cs typeface="Times New Roman" pitchFamily="18" charset="0"/>
              </a:rPr>
              <a:t>Social Behaviour</a:t>
            </a:r>
            <a:endParaRPr lang="ar-EG" sz="6200" b="1" i="1" dirty="0" smtClean="0">
              <a:latin typeface="Times New Roman" pitchFamily="18" charset="0"/>
              <a:cs typeface="Times New Roman" pitchFamily="18" charset="0"/>
            </a:endParaRPr>
          </a:p>
          <a:p>
            <a:pPr marL="174625" indent="-174625" algn="just" rtl="1" eaLnBrk="1" fontAlgn="auto" hangingPunct="1">
              <a:lnSpc>
                <a:spcPct val="170000"/>
              </a:lnSpc>
              <a:spcAft>
                <a:spcPts val="0"/>
              </a:spcAft>
              <a:buClr>
                <a:schemeClr val="tx1"/>
              </a:buClr>
              <a:defRPr/>
            </a:pPr>
            <a:r>
              <a:rPr lang="ar-EG" sz="6400" b="1" dirty="0" smtClean="0">
                <a:latin typeface="Times New Roman" pitchFamily="18" charset="0"/>
                <a:cs typeface="Times New Roman" pitchFamily="18" charset="0"/>
              </a:rPr>
              <a:t>يهتم فى دراسة السلوك الإجتماعى بتوضيح العلاقات المختلفة بين الأفراد ومدى إرتباط الأفراد ببعضها، وتتضح أهمية هذا السلوك فى مجاميع الحيوانات المرباة بصورة طليقة.</a:t>
            </a:r>
          </a:p>
          <a:p>
            <a:pPr marL="174625" indent="-174625" algn="just" rtl="1" eaLnBrk="1" fontAlgn="auto" hangingPunct="1">
              <a:lnSpc>
                <a:spcPct val="170000"/>
              </a:lnSpc>
              <a:spcAft>
                <a:spcPts val="0"/>
              </a:spcAft>
              <a:buClr>
                <a:schemeClr val="tx1"/>
              </a:buClr>
              <a:defRPr/>
            </a:pPr>
            <a:r>
              <a:rPr lang="ar-EG" sz="6400" b="1" dirty="0" smtClean="0">
                <a:latin typeface="Times New Roman" pitchFamily="18" charset="0"/>
                <a:cs typeface="Times New Roman" pitchFamily="18" charset="0"/>
              </a:rPr>
              <a:t>أن إنتظام القطيع وهدوئه يعتمد أساساً على أستقرار العلاقات الاجتماعية واستقرار التدرج الطبقى بين أفراد القطيع.</a:t>
            </a:r>
          </a:p>
          <a:p>
            <a:pPr marL="174625" indent="-174625" algn="just" rtl="1" eaLnBrk="1" fontAlgn="auto" hangingPunct="1">
              <a:lnSpc>
                <a:spcPct val="170000"/>
              </a:lnSpc>
              <a:spcAft>
                <a:spcPts val="0"/>
              </a:spcAft>
              <a:buClr>
                <a:schemeClr val="tx1"/>
              </a:buClr>
              <a:defRPr/>
            </a:pPr>
            <a:r>
              <a:rPr lang="ar-EG" sz="6400" b="1" dirty="0" smtClean="0">
                <a:latin typeface="Times New Roman" pitchFamily="18" charset="0"/>
                <a:cs typeface="Times New Roman" pitchFamily="18" charset="0"/>
              </a:rPr>
              <a:t>وقد يرجع سيادة حيوان على أخر داخل القطيع إلى حجم الحيوان والذى يتمثل فى محيط الصدر وإرتفاع الحيوان أو يرجع إلى عمر الحيوان (أقدمية الحيوان).</a:t>
            </a:r>
          </a:p>
          <a:p>
            <a:pPr marL="174625" indent="-174625" algn="just" rtl="1" eaLnBrk="1" fontAlgn="auto" hangingPunct="1">
              <a:lnSpc>
                <a:spcPct val="170000"/>
              </a:lnSpc>
              <a:spcAft>
                <a:spcPts val="0"/>
              </a:spcAft>
              <a:buClr>
                <a:schemeClr val="tx1"/>
              </a:buClr>
              <a:defRPr/>
            </a:pPr>
            <a:r>
              <a:rPr lang="ar-EG" sz="6400" b="1" dirty="0" smtClean="0">
                <a:latin typeface="Times New Roman" pitchFamily="18" charset="0"/>
                <a:cs typeface="Times New Roman" pitchFamily="18" charset="0"/>
              </a:rPr>
              <a:t>نظم التفوق الطبقى فى الأبقار:</a:t>
            </a:r>
          </a:p>
          <a:p>
            <a:pPr marL="711200" indent="-261938" algn="just" rtl="1" eaLnBrk="1" fontAlgn="auto" hangingPunct="1">
              <a:lnSpc>
                <a:spcPct val="170000"/>
              </a:lnSpc>
              <a:spcAft>
                <a:spcPts val="0"/>
              </a:spcAft>
              <a:buClr>
                <a:schemeClr val="tx1"/>
              </a:buClr>
              <a:buFont typeface="+mj-lt"/>
              <a:buAutoNum type="arabicPeriod"/>
              <a:defRPr/>
            </a:pPr>
            <a:r>
              <a:rPr lang="ar-EG" sz="6400" b="1" dirty="0" smtClean="0">
                <a:latin typeface="Times New Roman" pitchFamily="18" charset="0"/>
                <a:cs typeface="Times New Roman" pitchFamily="18" charset="0"/>
              </a:rPr>
              <a:t>التفوق الهرمى المستقيم   </a:t>
            </a:r>
            <a:r>
              <a:rPr lang="en-US" sz="6400" b="1" dirty="0" smtClean="0">
                <a:latin typeface="Times New Roman" pitchFamily="18" charset="0"/>
                <a:cs typeface="Times New Roman" pitchFamily="18" charset="0"/>
              </a:rPr>
              <a:t>Linear Hierarchy Dominance</a:t>
            </a:r>
          </a:p>
          <a:p>
            <a:pPr marL="711200" indent="-261938" algn="just" rtl="1" eaLnBrk="1" fontAlgn="auto" hangingPunct="1">
              <a:lnSpc>
                <a:spcPct val="170000"/>
              </a:lnSpc>
              <a:spcAft>
                <a:spcPts val="0"/>
              </a:spcAft>
              <a:buClr>
                <a:schemeClr val="tx1"/>
              </a:buClr>
              <a:buFont typeface="+mj-lt"/>
              <a:buAutoNum type="arabicPeriod"/>
              <a:defRPr/>
            </a:pPr>
            <a:r>
              <a:rPr lang="ar-EG" sz="6400" b="1" dirty="0" smtClean="0">
                <a:latin typeface="Times New Roman" pitchFamily="18" charset="0"/>
                <a:cs typeface="Times New Roman" pitchFamily="18" charset="0"/>
              </a:rPr>
              <a:t>التفوق شبة الهرمى المستقيم   </a:t>
            </a:r>
            <a:r>
              <a:rPr lang="en-US" sz="6400" b="1" dirty="0" smtClean="0">
                <a:latin typeface="Times New Roman" pitchFamily="18" charset="0"/>
                <a:cs typeface="Times New Roman" pitchFamily="18" charset="0"/>
              </a:rPr>
              <a:t>Linear-Tending Hierarchy Dominance</a:t>
            </a:r>
          </a:p>
          <a:p>
            <a:pPr marL="711200" indent="-261938" algn="just" rtl="1" eaLnBrk="1" fontAlgn="auto" hangingPunct="1">
              <a:lnSpc>
                <a:spcPct val="170000"/>
              </a:lnSpc>
              <a:spcAft>
                <a:spcPts val="0"/>
              </a:spcAft>
              <a:buClr>
                <a:schemeClr val="tx1"/>
              </a:buClr>
              <a:buFont typeface="+mj-lt"/>
              <a:buAutoNum type="arabicPeriod"/>
              <a:defRPr/>
            </a:pPr>
            <a:r>
              <a:rPr lang="ar-EG" sz="6400" b="1" dirty="0" smtClean="0">
                <a:latin typeface="Times New Roman" pitchFamily="18" charset="0"/>
                <a:cs typeface="Times New Roman" pitchFamily="18" charset="0"/>
              </a:rPr>
              <a:t>التفوق الهرمى المركب    </a:t>
            </a:r>
            <a:r>
              <a:rPr lang="en-US" sz="6400" b="1" smtClean="0">
                <a:latin typeface="Times New Roman" pitchFamily="18" charset="0"/>
                <a:cs typeface="Times New Roman" pitchFamily="18" charset="0"/>
              </a:rPr>
              <a:t>Complex Hierarchy </a:t>
            </a:r>
            <a:r>
              <a:rPr lang="en-US" sz="6400" b="1" dirty="0" smtClean="0">
                <a:latin typeface="Times New Roman" pitchFamily="18" charset="0"/>
                <a:cs typeface="Times New Roman" pitchFamily="18" charset="0"/>
              </a:rPr>
              <a:t>Dominance</a:t>
            </a:r>
          </a:p>
          <a:p>
            <a:pPr marL="711200" indent="-261938" algn="just" rtl="1" eaLnBrk="1" fontAlgn="auto" hangingPunct="1">
              <a:lnSpc>
                <a:spcPct val="170000"/>
              </a:lnSpc>
              <a:spcAft>
                <a:spcPts val="0"/>
              </a:spcAft>
              <a:buClr>
                <a:schemeClr val="tx1"/>
              </a:buClr>
              <a:buFont typeface="+mj-lt"/>
              <a:buAutoNum type="arabicPeriod"/>
              <a:defRPr/>
            </a:pPr>
            <a:endParaRPr lang="ar-EG" sz="6400" b="1" dirty="0" smtClean="0">
              <a:latin typeface="Times New Roman" pitchFamily="18" charset="0"/>
              <a:cs typeface="Times New Roman" pitchFamily="18" charset="0"/>
            </a:endParaRPr>
          </a:p>
        </p:txBody>
      </p:sp>
      <p:sp>
        <p:nvSpPr>
          <p:cNvPr id="5" name="Rounded Rectangle 4"/>
          <p:cNvSpPr/>
          <p:nvPr/>
        </p:nvSpPr>
        <p:spPr>
          <a:xfrm>
            <a:off x="475344" y="504372"/>
            <a:ext cx="8153400" cy="3338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EG" sz="1600" b="1" i="1" dirty="0" smtClean="0">
                <a:solidFill>
                  <a:srgbClr val="C00000"/>
                </a:solidFill>
                <a:latin typeface="Book Antiqua" pitchFamily="18" charset="0"/>
                <a:cs typeface="Tahoma" pitchFamily="34" charset="0"/>
              </a:rPr>
              <a:t>سلوك الحيوان         </a:t>
            </a:r>
            <a:r>
              <a:rPr lang="en-US" sz="1600" b="1" i="1" dirty="0" smtClean="0">
                <a:solidFill>
                  <a:srgbClr val="C00000"/>
                </a:solidFill>
                <a:latin typeface="Book Antiqua" pitchFamily="18" charset="0"/>
                <a:cs typeface="Tahoma" pitchFamily="34" charset="0"/>
              </a:rPr>
              <a:t>Animal Behaviour</a:t>
            </a:r>
          </a:p>
        </p:txBody>
      </p:sp>
      <p:sp>
        <p:nvSpPr>
          <p:cNvPr id="6" name="Rounded Rectangle 5"/>
          <p:cNvSpPr/>
          <p:nvPr/>
        </p:nvSpPr>
        <p:spPr>
          <a:xfrm>
            <a:off x="457200" y="6016170"/>
            <a:ext cx="82296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265113" indent="-265113" algn="ctr">
              <a:spcBef>
                <a:spcPts val="250"/>
              </a:spcBef>
              <a:buClr>
                <a:schemeClr val="accent1"/>
              </a:buClr>
              <a:buSzPct val="80000"/>
            </a:pPr>
            <a:r>
              <a:rPr lang="ar-EG" sz="1200" b="1" dirty="0" smtClean="0">
                <a:solidFill>
                  <a:srgbClr val="C00000"/>
                </a:solidFill>
                <a:latin typeface="Verdana" pitchFamily="34" charset="0"/>
                <a:cs typeface="Tahoma" pitchFamily="34" charset="0"/>
              </a:rPr>
              <a:t>د. محمد يوسف العارف   –   مدرس رعاية الحيوان   –   كلية الزراعة    –   جامعة سوهاج</a:t>
            </a:r>
            <a:endParaRPr lang="en-US" sz="1200" b="1" dirty="0">
              <a:solidFill>
                <a:srgbClr val="C00000"/>
              </a:solidFill>
              <a:latin typeface="Verdana" pitchFamily="34" charset="0"/>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1066800"/>
            <a:ext cx="7924800" cy="4724400"/>
          </a:xfrm>
        </p:spPr>
        <p:txBody>
          <a:bodyPr>
            <a:normAutofit/>
          </a:bodyPr>
          <a:lstStyle/>
          <a:p>
            <a:pPr marL="0" indent="360363" algn="just" rtl="1" eaLnBrk="1" fontAlgn="auto" hangingPunct="1">
              <a:lnSpc>
                <a:spcPct val="170000"/>
              </a:lnSpc>
              <a:spcAft>
                <a:spcPts val="0"/>
              </a:spcAft>
              <a:buFont typeface="Wingdings 2"/>
              <a:buNone/>
              <a:defRPr/>
            </a:pPr>
            <a:r>
              <a:rPr lang="ar-EG" sz="2400" b="1" dirty="0" smtClean="0">
                <a:latin typeface="Times New Roman" pitchFamily="18" charset="0"/>
                <a:cs typeface="Times New Roman" pitchFamily="18" charset="0"/>
              </a:rPr>
              <a:t>وقد بدأت الدراسات السلوكية كأحد فروع علم فسيولوجيا الحيوان، حيث كان الاهتمام فقط بتفسير الظواهر السلوكية المختلفة دون التعرض لإنتاج الحيوان ونظم رعايته.</a:t>
            </a:r>
          </a:p>
          <a:p>
            <a:pPr marL="0" indent="360363" algn="just" rtl="1" eaLnBrk="1" fontAlgn="auto" hangingPunct="1">
              <a:lnSpc>
                <a:spcPct val="170000"/>
              </a:lnSpc>
              <a:spcAft>
                <a:spcPts val="0"/>
              </a:spcAft>
              <a:buFont typeface="Wingdings 2"/>
              <a:buNone/>
              <a:defRPr/>
            </a:pPr>
            <a:r>
              <a:rPr lang="ar-EG" sz="2400" b="1" dirty="0" smtClean="0">
                <a:latin typeface="Times New Roman" pitchFamily="18" charset="0"/>
                <a:cs typeface="Times New Roman" pitchFamily="18" charset="0"/>
              </a:rPr>
              <a:t>وقد أدى التطور السريع فى صناعة الإنتاج الحيوانى ونظم رعاية الحيوان إلى أنفصال الدراسات السلوكية عن علم فسيولوجيا الحيوان ليظهر تخصص جديد وهام يختص بدراسة المظاهر السلوكية للحيوان داخل بيئته وتحديد مدى تأثركل من الحيوان وإنتاجه  يسمى علم سلوك الحيوان </a:t>
            </a:r>
            <a:r>
              <a:rPr lang="en-US" sz="2400" b="1" dirty="0" smtClean="0">
                <a:latin typeface="Times New Roman" pitchFamily="18" charset="0"/>
                <a:cs typeface="Times New Roman" pitchFamily="18" charset="0"/>
              </a:rPr>
              <a:t>Ethology</a:t>
            </a:r>
            <a:r>
              <a:rPr lang="ar-EG" sz="2400" b="1" dirty="0" smtClean="0">
                <a:latin typeface="Times New Roman" pitchFamily="18" charset="0"/>
                <a:cs typeface="Times New Roman" pitchFamily="18" charset="0"/>
              </a:rPr>
              <a:t> </a:t>
            </a:r>
          </a:p>
        </p:txBody>
      </p:sp>
      <p:sp>
        <p:nvSpPr>
          <p:cNvPr id="6" name="Rounded Rectangle 5"/>
          <p:cNvSpPr/>
          <p:nvPr/>
        </p:nvSpPr>
        <p:spPr>
          <a:xfrm>
            <a:off x="457200" y="6016170"/>
            <a:ext cx="82296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265113" indent="-265113" algn="ctr">
              <a:spcBef>
                <a:spcPts val="250"/>
              </a:spcBef>
              <a:buClr>
                <a:schemeClr val="accent1"/>
              </a:buClr>
              <a:buSzPct val="80000"/>
            </a:pPr>
            <a:r>
              <a:rPr lang="ar-EG" sz="1200" b="1" dirty="0" smtClean="0">
                <a:solidFill>
                  <a:srgbClr val="C00000"/>
                </a:solidFill>
                <a:latin typeface="Verdana" pitchFamily="34" charset="0"/>
                <a:cs typeface="Tahoma" pitchFamily="34" charset="0"/>
              </a:rPr>
              <a:t>د. محمد يوسف العارف   –   مدرس رعاية الحيوان   –   كلية الزراعة    –   جامعة سوهاج</a:t>
            </a:r>
            <a:endParaRPr lang="en-US" sz="1200" b="1" dirty="0">
              <a:solidFill>
                <a:srgbClr val="C00000"/>
              </a:solidFill>
              <a:latin typeface="Verdana" pitchFamily="34" charset="0"/>
            </a:endParaRPr>
          </a:p>
        </p:txBody>
      </p:sp>
      <p:sp>
        <p:nvSpPr>
          <p:cNvPr id="7" name="Rounded Rectangle 6"/>
          <p:cNvSpPr/>
          <p:nvPr/>
        </p:nvSpPr>
        <p:spPr>
          <a:xfrm>
            <a:off x="475344" y="762000"/>
            <a:ext cx="8153400" cy="3338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EG" sz="1600" b="1" i="1" dirty="0" smtClean="0">
                <a:solidFill>
                  <a:srgbClr val="C00000"/>
                </a:solidFill>
                <a:latin typeface="Book Antiqua" pitchFamily="18" charset="0"/>
                <a:cs typeface="Tahoma" pitchFamily="34" charset="0"/>
              </a:rPr>
              <a:t>سلوك الحيوان         </a:t>
            </a:r>
            <a:r>
              <a:rPr lang="en-US" sz="1600" b="1" i="1" dirty="0" smtClean="0">
                <a:solidFill>
                  <a:srgbClr val="C00000"/>
                </a:solidFill>
                <a:latin typeface="Book Antiqua" pitchFamily="18" charset="0"/>
                <a:cs typeface="Tahoma" pitchFamily="34" charset="0"/>
              </a:rPr>
              <a:t>Animal Behaviour</a:t>
            </a:r>
          </a:p>
        </p:txBody>
      </p:sp>
      <p:sp>
        <p:nvSpPr>
          <p:cNvPr id="8" name="Subtitle 2"/>
          <p:cNvSpPr txBox="1">
            <a:spLocks/>
          </p:cNvSpPr>
          <p:nvPr/>
        </p:nvSpPr>
        <p:spPr bwMode="auto">
          <a:xfrm>
            <a:off x="6858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a:t>
            </a:r>
            <a:r>
              <a:rPr lang="ar-EG" sz="1400" b="1" i="1" dirty="0" smtClean="0">
                <a:latin typeface="Book Antiqua" pitchFamily="18" charset="0"/>
              </a:rPr>
              <a:t>(6)</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1066800"/>
            <a:ext cx="7924800" cy="4724400"/>
          </a:xfrm>
        </p:spPr>
        <p:txBody>
          <a:bodyPr>
            <a:normAutofit fontScale="77500" lnSpcReduction="20000"/>
          </a:bodyPr>
          <a:lstStyle/>
          <a:p>
            <a:pPr marL="0" indent="360363" algn="just" rtl="1" eaLnBrk="1" fontAlgn="auto" hangingPunct="1">
              <a:lnSpc>
                <a:spcPct val="170000"/>
              </a:lnSpc>
              <a:spcAft>
                <a:spcPts val="0"/>
              </a:spcAft>
              <a:buFont typeface="Wingdings 2"/>
              <a:buNone/>
              <a:defRPr/>
            </a:pPr>
            <a:r>
              <a:rPr lang="ar-EG" sz="2400" b="1" dirty="0" smtClean="0">
                <a:solidFill>
                  <a:srgbClr val="FF0000"/>
                </a:solidFill>
                <a:latin typeface="Times New Roman" pitchFamily="18" charset="0"/>
                <a:cs typeface="Times New Roman" pitchFamily="18" charset="0"/>
              </a:rPr>
              <a:t>يعرف علم سلوك الحيوان </a:t>
            </a:r>
            <a:r>
              <a:rPr lang="en-US" sz="2400" b="1" dirty="0" smtClean="0">
                <a:solidFill>
                  <a:srgbClr val="FF0000"/>
                </a:solidFill>
                <a:latin typeface="Times New Roman" pitchFamily="18" charset="0"/>
                <a:cs typeface="Times New Roman" pitchFamily="18" charset="0"/>
              </a:rPr>
              <a:t>Animal Behaviour (Ethology)  </a:t>
            </a:r>
            <a:endParaRPr lang="ar-EG" sz="2400" b="1" dirty="0" smtClean="0">
              <a:solidFill>
                <a:srgbClr val="FF0000"/>
              </a:solidFill>
              <a:latin typeface="Times New Roman" pitchFamily="18" charset="0"/>
              <a:cs typeface="Times New Roman" pitchFamily="18" charset="0"/>
            </a:endParaRPr>
          </a:p>
          <a:p>
            <a:pPr marL="0" indent="360363" algn="just" rtl="1" eaLnBrk="1" fontAlgn="auto" hangingPunct="1">
              <a:lnSpc>
                <a:spcPct val="170000"/>
              </a:lnSpc>
              <a:spcAft>
                <a:spcPts val="0"/>
              </a:spcAft>
              <a:buFont typeface="Wingdings 2"/>
              <a:buNone/>
              <a:defRPr/>
            </a:pPr>
            <a:r>
              <a:rPr lang="ar-EG" sz="2400" b="1" dirty="0" smtClean="0">
                <a:latin typeface="Times New Roman" pitchFamily="18" charset="0"/>
                <a:cs typeface="Times New Roman" pitchFamily="18" charset="0"/>
              </a:rPr>
              <a:t>بأنه </a:t>
            </a:r>
            <a:r>
              <a:rPr lang="ar-EG" sz="2400" b="1" u="sng" dirty="0" smtClean="0">
                <a:latin typeface="Times New Roman" pitchFamily="18" charset="0"/>
                <a:cs typeface="Times New Roman" pitchFamily="18" charset="0"/>
              </a:rPr>
              <a:t>العلم الذى يبحث فى دراسة سلوكيات الحيوان تحت الظروف البيئية الطبيعية للحيوان</a:t>
            </a:r>
            <a:r>
              <a:rPr lang="ar-EG" sz="2400" b="1" dirty="0" smtClean="0">
                <a:latin typeface="Times New Roman" pitchFamily="18" charset="0"/>
                <a:cs typeface="Times New Roman" pitchFamily="18" charset="0"/>
              </a:rPr>
              <a:t>، وهو ما يساعد على معرفة الاختلافات السلوكية للحيوان وتصرفاته فى ظروف معيشية مختلفة وتحت نظم رعاية متباينة.</a:t>
            </a:r>
            <a:endParaRPr lang="en-US" sz="2400" b="1" dirty="0" smtClean="0">
              <a:latin typeface="Times New Roman" pitchFamily="18" charset="0"/>
              <a:cs typeface="Times New Roman" pitchFamily="18" charset="0"/>
            </a:endParaRPr>
          </a:p>
          <a:p>
            <a:pPr marL="0" indent="360363" algn="just" rtl="1" eaLnBrk="1" fontAlgn="auto" hangingPunct="1">
              <a:lnSpc>
                <a:spcPct val="170000"/>
              </a:lnSpc>
              <a:spcAft>
                <a:spcPts val="0"/>
              </a:spcAft>
              <a:buFont typeface="Wingdings 2"/>
              <a:buNone/>
              <a:defRPr/>
            </a:pPr>
            <a:r>
              <a:rPr lang="ar-EG" sz="2400" b="1" dirty="0" smtClean="0">
                <a:latin typeface="Times New Roman" pitchFamily="18" charset="0"/>
                <a:cs typeface="Times New Roman" pitchFamily="18" charset="0"/>
              </a:rPr>
              <a:t>ولا شك فى أن دراسة سلوك الحيوان بدأت منذ بداية استئناس الإنسان لمختلف أنواع الحيوانات فى محاولة منه لتعظيم الاستفادة من الحيوانات البرية واستغلالها فى توفير احتياجاته، فبدأ بدراسة سلوكياتها البرية لوضع خططه فى كيفية فرض سيطرته عليها والتحكم فيها ثم توفير ظروف المعيشة المناسبة لها داخل مساكن خاصة وتقديم الغذاء لها وحمايتها من الأعداء الطبيعية.</a:t>
            </a:r>
          </a:p>
          <a:p>
            <a:pPr marL="0" indent="360363" algn="just" rtl="1" eaLnBrk="1" fontAlgn="auto" hangingPunct="1">
              <a:lnSpc>
                <a:spcPct val="170000"/>
              </a:lnSpc>
              <a:spcAft>
                <a:spcPts val="0"/>
              </a:spcAft>
              <a:buFont typeface="Wingdings 2"/>
              <a:buNone/>
              <a:defRPr/>
            </a:pPr>
            <a:r>
              <a:rPr lang="ar-EG" sz="2400" b="1" dirty="0" smtClean="0">
                <a:latin typeface="Times New Roman" pitchFamily="18" charset="0"/>
                <a:cs typeface="Times New Roman" pitchFamily="18" charset="0"/>
              </a:rPr>
              <a:t>مع تطور نظم الرعاية والإيواء تزايدت المشاكل المختلفة التى تنعكس على إنتاجية الحيوان، وهو المحور الرئيسى الذى ينصب عليه اهتمام الانسان بالدرجة الأولى.</a:t>
            </a:r>
          </a:p>
        </p:txBody>
      </p:sp>
      <p:sp>
        <p:nvSpPr>
          <p:cNvPr id="6" name="Rounded Rectangle 5"/>
          <p:cNvSpPr/>
          <p:nvPr/>
        </p:nvSpPr>
        <p:spPr>
          <a:xfrm>
            <a:off x="457200" y="6016170"/>
            <a:ext cx="82296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265113" indent="-265113" algn="ctr">
              <a:spcBef>
                <a:spcPts val="250"/>
              </a:spcBef>
              <a:buClr>
                <a:schemeClr val="accent1"/>
              </a:buClr>
              <a:buSzPct val="80000"/>
            </a:pPr>
            <a:r>
              <a:rPr lang="ar-EG" sz="1200" b="1" dirty="0" smtClean="0">
                <a:solidFill>
                  <a:srgbClr val="C00000"/>
                </a:solidFill>
                <a:latin typeface="Verdana" pitchFamily="34" charset="0"/>
                <a:cs typeface="Tahoma" pitchFamily="34" charset="0"/>
              </a:rPr>
              <a:t>د. محمد يوسف العارف   –   مدرس رعاية الحيوان   –   كلية الزراعة    –   جامعة سوهاج</a:t>
            </a:r>
            <a:endParaRPr lang="en-US" sz="1200" b="1" dirty="0">
              <a:solidFill>
                <a:srgbClr val="C00000"/>
              </a:solidFill>
              <a:latin typeface="Verdana" pitchFamily="34" charset="0"/>
            </a:endParaRPr>
          </a:p>
        </p:txBody>
      </p:sp>
      <p:sp>
        <p:nvSpPr>
          <p:cNvPr id="7" name="Rounded Rectangle 6"/>
          <p:cNvSpPr/>
          <p:nvPr/>
        </p:nvSpPr>
        <p:spPr>
          <a:xfrm>
            <a:off x="475344" y="762000"/>
            <a:ext cx="8153400" cy="3338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EG" sz="1600" b="1" i="1" dirty="0" smtClean="0">
                <a:solidFill>
                  <a:srgbClr val="C00000"/>
                </a:solidFill>
                <a:latin typeface="Book Antiqua" pitchFamily="18" charset="0"/>
                <a:cs typeface="Tahoma" pitchFamily="34" charset="0"/>
              </a:rPr>
              <a:t>سلوك الحيوان         </a:t>
            </a:r>
            <a:r>
              <a:rPr lang="en-US" sz="1600" b="1" i="1" dirty="0" smtClean="0">
                <a:solidFill>
                  <a:srgbClr val="C00000"/>
                </a:solidFill>
                <a:latin typeface="Book Antiqua" pitchFamily="18" charset="0"/>
                <a:cs typeface="Tahoma" pitchFamily="34" charset="0"/>
              </a:rPr>
              <a:t>Animal Behaviour</a:t>
            </a:r>
          </a:p>
        </p:txBody>
      </p:sp>
      <p:sp>
        <p:nvSpPr>
          <p:cNvPr id="8" name="Subtitle 2"/>
          <p:cNvSpPr txBox="1">
            <a:spLocks/>
          </p:cNvSpPr>
          <p:nvPr/>
        </p:nvSpPr>
        <p:spPr bwMode="auto">
          <a:xfrm>
            <a:off x="6858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a:t>
            </a:r>
            <a:r>
              <a:rPr lang="ar-EG" sz="1400" b="1" i="1" dirty="0" smtClean="0">
                <a:latin typeface="Book Antiqua" pitchFamily="18" charset="0"/>
              </a:rPr>
              <a:t>(6)</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990600"/>
            <a:ext cx="7924800" cy="4876800"/>
          </a:xfrm>
        </p:spPr>
        <p:txBody>
          <a:bodyPr>
            <a:normAutofit fontScale="70000" lnSpcReduction="20000"/>
          </a:bodyPr>
          <a:lstStyle/>
          <a:p>
            <a:pPr marL="0" indent="360363" algn="ctr" rtl="1" eaLnBrk="1" fontAlgn="auto" hangingPunct="1">
              <a:lnSpc>
                <a:spcPct val="170000"/>
              </a:lnSpc>
              <a:spcAft>
                <a:spcPts val="0"/>
              </a:spcAft>
              <a:buFont typeface="Wingdings 2"/>
              <a:buNone/>
              <a:defRPr/>
            </a:pPr>
            <a:r>
              <a:rPr lang="ar-EG" sz="3400" b="1" dirty="0" smtClean="0">
                <a:solidFill>
                  <a:srgbClr val="FF0000"/>
                </a:solidFill>
                <a:latin typeface="Times New Roman" pitchFamily="18" charset="0"/>
                <a:cs typeface="Times New Roman" pitchFamily="18" charset="0"/>
              </a:rPr>
              <a:t>بعض أسس علم سلوك الحيوان</a:t>
            </a:r>
          </a:p>
          <a:p>
            <a:pPr marL="0" indent="360363" algn="just" rtl="1" eaLnBrk="1" fontAlgn="auto" hangingPunct="1">
              <a:lnSpc>
                <a:spcPct val="170000"/>
              </a:lnSpc>
              <a:spcAft>
                <a:spcPts val="0"/>
              </a:spcAft>
              <a:buFont typeface="Wingdings 2"/>
              <a:buNone/>
              <a:defRPr/>
            </a:pPr>
            <a:r>
              <a:rPr lang="ar-EG" sz="2900" b="1" dirty="0" smtClean="0">
                <a:latin typeface="Times New Roman" pitchFamily="18" charset="0"/>
                <a:cs typeface="Times New Roman" pitchFamily="18" charset="0"/>
              </a:rPr>
              <a:t>السلوك المكتسب </a:t>
            </a:r>
            <a:r>
              <a:rPr lang="en-US" sz="2900" b="1" dirty="0" smtClean="0">
                <a:latin typeface="Times New Roman" pitchFamily="18" charset="0"/>
                <a:cs typeface="Times New Roman" pitchFamily="18" charset="0"/>
              </a:rPr>
              <a:t>Acquired Behaviour </a:t>
            </a:r>
          </a:p>
          <a:p>
            <a:pPr marL="0" indent="360363" algn="just" rtl="1" eaLnBrk="1" fontAlgn="auto" hangingPunct="1">
              <a:lnSpc>
                <a:spcPct val="170000"/>
              </a:lnSpc>
              <a:spcAft>
                <a:spcPts val="0"/>
              </a:spcAft>
              <a:buFont typeface="Wingdings 2"/>
              <a:buNone/>
              <a:defRPr/>
            </a:pPr>
            <a:r>
              <a:rPr lang="ar-EG" sz="2400" b="1" dirty="0" smtClean="0">
                <a:latin typeface="Times New Roman" pitchFamily="18" charset="0"/>
                <a:cs typeface="Times New Roman" pitchFamily="18" charset="0"/>
              </a:rPr>
              <a:t>هو السلوك الذى يكتسبه الحيوان عن طريق التعليم، وهذا التعليم يساعد فى تحديد الخريطة الدماغية التى تعمل على استمرار السلوك.</a:t>
            </a:r>
          </a:p>
          <a:p>
            <a:pPr marL="0" indent="360363" algn="just" rtl="1" eaLnBrk="1" fontAlgn="auto" hangingPunct="1">
              <a:lnSpc>
                <a:spcPct val="170000"/>
              </a:lnSpc>
              <a:spcAft>
                <a:spcPts val="0"/>
              </a:spcAft>
              <a:buFont typeface="Wingdings 2"/>
              <a:buNone/>
              <a:defRPr/>
            </a:pPr>
            <a:r>
              <a:rPr lang="ar-EG" sz="2400" b="1" dirty="0" smtClean="0">
                <a:latin typeface="Times New Roman" pitchFamily="18" charset="0"/>
                <a:cs typeface="Times New Roman" pitchFamily="18" charset="0"/>
              </a:rPr>
              <a:t>ويمكن استغلال هذه الطريقة فى تعليم الحيوانات </a:t>
            </a:r>
            <a:r>
              <a:rPr lang="ar-EG" sz="2400" b="1" dirty="0" smtClean="0">
                <a:solidFill>
                  <a:srgbClr val="FF0000"/>
                </a:solidFill>
                <a:latin typeface="Times New Roman" pitchFamily="18" charset="0"/>
                <a:cs typeface="Times New Roman" pitchFamily="18" charset="0"/>
              </a:rPr>
              <a:t>سلوكيات وعادات مفيدة </a:t>
            </a:r>
            <a:r>
              <a:rPr lang="ar-EG" sz="2400" b="1" dirty="0" smtClean="0">
                <a:latin typeface="Times New Roman" pitchFamily="18" charset="0"/>
                <a:cs typeface="Times New Roman" pitchFamily="18" charset="0"/>
              </a:rPr>
              <a:t>تساعد المربى فى توفير مجهوده ووقته. وعلى العكس فإن </a:t>
            </a:r>
            <a:r>
              <a:rPr lang="ar-EG" sz="2400" b="1" u="sng" dirty="0" smtClean="0">
                <a:latin typeface="Times New Roman" pitchFamily="18" charset="0"/>
                <a:cs typeface="Times New Roman" pitchFamily="18" charset="0"/>
              </a:rPr>
              <a:t>تعليم الحيوان سلوكيات بشكل خاطى أو غير سليم </a:t>
            </a:r>
            <a:r>
              <a:rPr lang="ar-EG" sz="2400" b="1" dirty="0" smtClean="0">
                <a:latin typeface="Times New Roman" pitchFamily="18" charset="0"/>
                <a:cs typeface="Times New Roman" pitchFamily="18" charset="0"/>
              </a:rPr>
              <a:t>يؤدى إلى </a:t>
            </a:r>
            <a:r>
              <a:rPr lang="ar-EG" sz="2400" b="1" u="sng" dirty="0" smtClean="0">
                <a:latin typeface="Times New Roman" pitchFamily="18" charset="0"/>
                <a:cs typeface="Times New Roman" pitchFamily="18" charset="0"/>
              </a:rPr>
              <a:t>حرمانه</a:t>
            </a:r>
            <a:r>
              <a:rPr lang="ar-EG" sz="2400" b="1" dirty="0" smtClean="0">
                <a:latin typeface="Times New Roman" pitchFamily="18" charset="0"/>
                <a:cs typeface="Times New Roman" pitchFamily="18" charset="0"/>
              </a:rPr>
              <a:t> من بعض الصفات السلوكية التى يتميز بها أفراد فصيلته مما يجعله </a:t>
            </a:r>
            <a:r>
              <a:rPr lang="ar-EG" sz="2400" b="1" u="sng" dirty="0" smtClean="0">
                <a:latin typeface="Times New Roman" pitchFamily="18" charset="0"/>
                <a:cs typeface="Times New Roman" pitchFamily="18" charset="0"/>
              </a:rPr>
              <a:t>أقل تأقلماً مع البيئة التى يعيش فيها</a:t>
            </a:r>
            <a:r>
              <a:rPr lang="ar-EG" sz="2400" b="1" dirty="0" smtClean="0">
                <a:latin typeface="Times New Roman" pitchFamily="18" charset="0"/>
                <a:cs typeface="Times New Roman" pitchFamily="18" charset="0"/>
              </a:rPr>
              <a:t>.</a:t>
            </a:r>
          </a:p>
          <a:p>
            <a:pPr marL="0" indent="360363" algn="just" rtl="1" eaLnBrk="1" fontAlgn="auto" hangingPunct="1">
              <a:lnSpc>
                <a:spcPct val="170000"/>
              </a:lnSpc>
              <a:spcAft>
                <a:spcPts val="0"/>
              </a:spcAft>
              <a:buFont typeface="Wingdings 2"/>
              <a:buNone/>
              <a:defRPr/>
            </a:pPr>
            <a:r>
              <a:rPr lang="ar-EG" sz="2400" b="1" dirty="0" smtClean="0">
                <a:latin typeface="Times New Roman" pitchFamily="18" charset="0"/>
                <a:cs typeface="Times New Roman" pitchFamily="18" charset="0"/>
              </a:rPr>
              <a:t>وجدير بالذكر أن السلوكيات المكتسبة أثناء الصغر أو فى فترة الحياة الأولى للحيوان تكون ثابتة عن تلك التى يكنسبها فى الكبر. وتتكون خبرة الحيوان من مجموع تلك السلوكيات والمؤثرات البيئية المختلفة التى يتعرض لها منذ ولادته.</a:t>
            </a:r>
            <a:endParaRPr lang="en-US" sz="2400" b="1" dirty="0" smtClean="0">
              <a:latin typeface="Times New Roman" pitchFamily="18" charset="0"/>
              <a:cs typeface="Times New Roman" pitchFamily="18" charset="0"/>
            </a:endParaRPr>
          </a:p>
        </p:txBody>
      </p:sp>
      <p:sp>
        <p:nvSpPr>
          <p:cNvPr id="6" name="Rounded Rectangle 5"/>
          <p:cNvSpPr/>
          <p:nvPr/>
        </p:nvSpPr>
        <p:spPr>
          <a:xfrm>
            <a:off x="457200" y="6016170"/>
            <a:ext cx="82296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265113" indent="-265113" algn="ctr">
              <a:spcBef>
                <a:spcPts val="250"/>
              </a:spcBef>
              <a:buClr>
                <a:schemeClr val="accent1"/>
              </a:buClr>
              <a:buSzPct val="80000"/>
            </a:pPr>
            <a:r>
              <a:rPr lang="ar-EG" sz="1200" b="1" dirty="0" smtClean="0">
                <a:solidFill>
                  <a:srgbClr val="C00000"/>
                </a:solidFill>
                <a:latin typeface="Verdana" pitchFamily="34" charset="0"/>
                <a:cs typeface="Tahoma" pitchFamily="34" charset="0"/>
              </a:rPr>
              <a:t>د. محمد يوسف العارف   –   مدرس رعاية الحيوان   –   كلية الزراعة    –   جامعة سوهاج</a:t>
            </a:r>
            <a:endParaRPr lang="en-US" sz="1200" b="1" dirty="0">
              <a:solidFill>
                <a:srgbClr val="C00000"/>
              </a:solidFill>
              <a:latin typeface="Verdana" pitchFamily="34" charset="0"/>
            </a:endParaRPr>
          </a:p>
        </p:txBody>
      </p:sp>
      <p:sp>
        <p:nvSpPr>
          <p:cNvPr id="7" name="Rounded Rectangle 6"/>
          <p:cNvSpPr/>
          <p:nvPr/>
        </p:nvSpPr>
        <p:spPr>
          <a:xfrm>
            <a:off x="475344" y="762000"/>
            <a:ext cx="8153400" cy="3338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EG" sz="1600" b="1" i="1" dirty="0" smtClean="0">
                <a:solidFill>
                  <a:srgbClr val="C00000"/>
                </a:solidFill>
                <a:latin typeface="Book Antiqua" pitchFamily="18" charset="0"/>
                <a:cs typeface="Tahoma" pitchFamily="34" charset="0"/>
              </a:rPr>
              <a:t>سلوك الحيوان         </a:t>
            </a:r>
            <a:r>
              <a:rPr lang="en-US" sz="1600" b="1" i="1" dirty="0" smtClean="0">
                <a:solidFill>
                  <a:srgbClr val="C00000"/>
                </a:solidFill>
                <a:latin typeface="Book Antiqua" pitchFamily="18" charset="0"/>
                <a:cs typeface="Tahoma" pitchFamily="34" charset="0"/>
              </a:rPr>
              <a:t>Animal Behaviour</a:t>
            </a:r>
          </a:p>
        </p:txBody>
      </p:sp>
      <p:sp>
        <p:nvSpPr>
          <p:cNvPr id="8" name="Subtitle 2"/>
          <p:cNvSpPr txBox="1">
            <a:spLocks/>
          </p:cNvSpPr>
          <p:nvPr/>
        </p:nvSpPr>
        <p:spPr bwMode="auto">
          <a:xfrm>
            <a:off x="6858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a:t>
            </a:r>
            <a:r>
              <a:rPr lang="ar-EG" sz="1400" b="1" i="1" dirty="0" smtClean="0">
                <a:latin typeface="Book Antiqua" pitchFamily="18" charset="0"/>
              </a:rPr>
              <a:t>(6)</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1066800"/>
            <a:ext cx="7924800" cy="3352800"/>
          </a:xfrm>
        </p:spPr>
        <p:txBody>
          <a:bodyPr>
            <a:normAutofit fontScale="62500" lnSpcReduction="20000"/>
          </a:bodyPr>
          <a:lstStyle/>
          <a:p>
            <a:pPr marL="0" indent="360363" algn="just" rtl="1" eaLnBrk="1" fontAlgn="auto" hangingPunct="1">
              <a:lnSpc>
                <a:spcPct val="170000"/>
              </a:lnSpc>
              <a:spcAft>
                <a:spcPts val="0"/>
              </a:spcAft>
              <a:buFont typeface="Wingdings 2"/>
              <a:buNone/>
              <a:defRPr/>
            </a:pPr>
            <a:r>
              <a:rPr lang="ar-EG" sz="3800" b="1" dirty="0" smtClean="0">
                <a:latin typeface="Times New Roman" pitchFamily="18" charset="0"/>
                <a:cs typeface="Times New Roman" pitchFamily="18" charset="0"/>
              </a:rPr>
              <a:t>أساليب التعليم </a:t>
            </a:r>
            <a:r>
              <a:rPr lang="en-US" sz="3800" b="1" dirty="0" smtClean="0">
                <a:latin typeface="Times New Roman" pitchFamily="18" charset="0"/>
                <a:cs typeface="Times New Roman" pitchFamily="18" charset="0"/>
              </a:rPr>
              <a:t>Modes of learning </a:t>
            </a:r>
          </a:p>
          <a:p>
            <a:pPr marL="0" indent="360363" algn="just" rtl="1" eaLnBrk="1" fontAlgn="auto" hangingPunct="1">
              <a:lnSpc>
                <a:spcPct val="170000"/>
              </a:lnSpc>
              <a:spcAft>
                <a:spcPts val="0"/>
              </a:spcAft>
              <a:buFont typeface="Wingdings 2"/>
              <a:buNone/>
              <a:defRPr/>
            </a:pPr>
            <a:r>
              <a:rPr lang="ar-EG" sz="3300" b="1" dirty="0" smtClean="0">
                <a:latin typeface="Times New Roman" pitchFamily="18" charset="0"/>
                <a:cs typeface="Times New Roman" pitchFamily="18" charset="0"/>
              </a:rPr>
              <a:t>نجد أن العامل الاساسى فى تعليم الحيوانات المستأنسة بطريقة سليمة هو التعرف الصحيح على السلوك المحدد داخل النوع </a:t>
            </a:r>
            <a:r>
              <a:rPr lang="en-US" sz="3300" b="1" dirty="0" smtClean="0">
                <a:latin typeface="Times New Roman" pitchFamily="18" charset="0"/>
                <a:cs typeface="Times New Roman" pitchFamily="18" charset="0"/>
              </a:rPr>
              <a:t>Species-Specific Behaviour</a:t>
            </a:r>
            <a:r>
              <a:rPr lang="ar-EG" sz="3300" b="1" dirty="0" smtClean="0">
                <a:latin typeface="Times New Roman" pitchFamily="18" charset="0"/>
                <a:cs typeface="Times New Roman" pitchFamily="18" charset="0"/>
              </a:rPr>
              <a:t>. لذلك نجد أن نقطة البداية فى تعليم السلوك هو دراسة السلوك البدائى للحيوان (سلوك الفطرة) حيث يمكن من خلالها الوقوف على الظروف التى عاشها الحيوان قبل ذلك، ثم إختيار الاسلوب الأمثل لتعليم الحيوان.</a:t>
            </a:r>
          </a:p>
        </p:txBody>
      </p:sp>
      <p:sp>
        <p:nvSpPr>
          <p:cNvPr id="23" name="Rounded Rectangle 22"/>
          <p:cNvSpPr/>
          <p:nvPr/>
        </p:nvSpPr>
        <p:spPr>
          <a:xfrm>
            <a:off x="3018972" y="4234542"/>
            <a:ext cx="3429000" cy="533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EG" sz="2000" b="1" dirty="0" smtClean="0">
                <a:latin typeface="Times New Roman" pitchFamily="18" charset="0"/>
                <a:cs typeface="Times New Roman" pitchFamily="18" charset="0"/>
              </a:rPr>
              <a:t>وهناك طرق متعددة للتعليم أهمها</a:t>
            </a:r>
          </a:p>
        </p:txBody>
      </p:sp>
      <p:sp>
        <p:nvSpPr>
          <p:cNvPr id="24" name="Rounded Rectangle 23"/>
          <p:cNvSpPr/>
          <p:nvPr/>
        </p:nvSpPr>
        <p:spPr>
          <a:xfrm>
            <a:off x="1066800" y="5181600"/>
            <a:ext cx="3429000" cy="533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EG" sz="2000" b="1" dirty="0" smtClean="0">
                <a:solidFill>
                  <a:srgbClr val="FF0000"/>
                </a:solidFill>
                <a:latin typeface="Times New Roman" pitchFamily="18" charset="0"/>
                <a:cs typeface="Times New Roman" pitchFamily="18" charset="0"/>
              </a:rPr>
              <a:t>الإثارة المفتعلة المشروطة</a:t>
            </a:r>
            <a:endParaRPr lang="en-US" sz="2000" dirty="0"/>
          </a:p>
        </p:txBody>
      </p:sp>
      <p:sp>
        <p:nvSpPr>
          <p:cNvPr id="25" name="Rounded Rectangle 24"/>
          <p:cNvSpPr/>
          <p:nvPr/>
        </p:nvSpPr>
        <p:spPr>
          <a:xfrm>
            <a:off x="4648200" y="5181600"/>
            <a:ext cx="3429000" cy="533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EG" sz="2000" b="1" dirty="0" smtClean="0">
                <a:solidFill>
                  <a:srgbClr val="FF0000"/>
                </a:solidFill>
                <a:latin typeface="Times New Roman" pitchFamily="18" charset="0"/>
                <a:cs typeface="Times New Roman" pitchFamily="18" charset="0"/>
              </a:rPr>
              <a:t>الإثارة التلقائية المشروطة</a:t>
            </a:r>
            <a:endParaRPr lang="en-US" sz="2000" dirty="0"/>
          </a:p>
        </p:txBody>
      </p:sp>
      <p:sp>
        <p:nvSpPr>
          <p:cNvPr id="26" name="Left Brace 25"/>
          <p:cNvSpPr/>
          <p:nvPr/>
        </p:nvSpPr>
        <p:spPr>
          <a:xfrm rot="5400000">
            <a:off x="4533900" y="3615870"/>
            <a:ext cx="381000" cy="2743200"/>
          </a:xfrm>
          <a:prstGeom prst="leftBrace">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11" name="Rounded Rectangle 10"/>
          <p:cNvSpPr/>
          <p:nvPr/>
        </p:nvSpPr>
        <p:spPr>
          <a:xfrm>
            <a:off x="457200" y="6016170"/>
            <a:ext cx="82296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265113" indent="-265113" algn="ctr">
              <a:spcBef>
                <a:spcPts val="250"/>
              </a:spcBef>
              <a:buClr>
                <a:schemeClr val="accent1"/>
              </a:buClr>
              <a:buSzPct val="80000"/>
            </a:pPr>
            <a:r>
              <a:rPr lang="ar-EG" sz="1200" b="1" dirty="0" smtClean="0">
                <a:solidFill>
                  <a:srgbClr val="C00000"/>
                </a:solidFill>
                <a:latin typeface="Verdana" pitchFamily="34" charset="0"/>
                <a:cs typeface="Tahoma" pitchFamily="34" charset="0"/>
              </a:rPr>
              <a:t>د. محمد يوسف العارف   –   مدرس رعاية الحيوان   –   كلية الزراعة    –   جامعة سوهاج</a:t>
            </a:r>
            <a:endParaRPr lang="en-US" sz="1200" b="1" dirty="0">
              <a:solidFill>
                <a:srgbClr val="C00000"/>
              </a:solidFill>
              <a:latin typeface="Verdana" pitchFamily="34" charset="0"/>
            </a:endParaRPr>
          </a:p>
        </p:txBody>
      </p:sp>
      <p:sp>
        <p:nvSpPr>
          <p:cNvPr id="12" name="Rounded Rectangle 11"/>
          <p:cNvSpPr/>
          <p:nvPr/>
        </p:nvSpPr>
        <p:spPr>
          <a:xfrm>
            <a:off x="475344" y="762000"/>
            <a:ext cx="8153400" cy="3338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EG" sz="1600" b="1" i="1" dirty="0" smtClean="0">
                <a:solidFill>
                  <a:srgbClr val="C00000"/>
                </a:solidFill>
                <a:latin typeface="Book Antiqua" pitchFamily="18" charset="0"/>
                <a:cs typeface="Tahoma" pitchFamily="34" charset="0"/>
              </a:rPr>
              <a:t>سلوك الحيوان         </a:t>
            </a:r>
            <a:r>
              <a:rPr lang="en-US" sz="1600" b="1" i="1" dirty="0" smtClean="0">
                <a:solidFill>
                  <a:srgbClr val="C00000"/>
                </a:solidFill>
                <a:latin typeface="Book Antiqua" pitchFamily="18" charset="0"/>
                <a:cs typeface="Tahoma" pitchFamily="34" charset="0"/>
              </a:rPr>
              <a:t>Animal Behaviour</a:t>
            </a:r>
          </a:p>
        </p:txBody>
      </p:sp>
      <p:sp>
        <p:nvSpPr>
          <p:cNvPr id="13" name="Subtitle 2"/>
          <p:cNvSpPr txBox="1">
            <a:spLocks/>
          </p:cNvSpPr>
          <p:nvPr/>
        </p:nvSpPr>
        <p:spPr bwMode="auto">
          <a:xfrm>
            <a:off x="6858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a:t>
            </a:r>
            <a:r>
              <a:rPr lang="ar-EG" sz="1400" b="1" i="1" dirty="0" smtClean="0">
                <a:latin typeface="Book Antiqua" pitchFamily="18" charset="0"/>
              </a:rPr>
              <a:t>(6)</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1066800"/>
            <a:ext cx="7924800" cy="4724400"/>
          </a:xfrm>
        </p:spPr>
        <p:txBody>
          <a:bodyPr>
            <a:normAutofit fontScale="55000" lnSpcReduction="20000"/>
          </a:bodyPr>
          <a:lstStyle/>
          <a:p>
            <a:pPr marL="0" indent="360363" algn="just" rtl="1" eaLnBrk="1" fontAlgn="auto" hangingPunct="1">
              <a:lnSpc>
                <a:spcPct val="170000"/>
              </a:lnSpc>
              <a:spcAft>
                <a:spcPts val="0"/>
              </a:spcAft>
              <a:buNone/>
              <a:defRPr/>
            </a:pPr>
            <a:r>
              <a:rPr lang="ar-EG" sz="4400" b="1" dirty="0" smtClean="0">
                <a:latin typeface="Times New Roman" pitchFamily="18" charset="0"/>
                <a:cs typeface="Times New Roman" pitchFamily="18" charset="0"/>
              </a:rPr>
              <a:t>الإثارة التلقائية المشروطة</a:t>
            </a:r>
            <a:endParaRPr lang="en-US" sz="4400" b="1" dirty="0" smtClean="0">
              <a:latin typeface="Times New Roman" pitchFamily="18" charset="0"/>
              <a:cs typeface="Times New Roman" pitchFamily="18" charset="0"/>
            </a:endParaRPr>
          </a:p>
          <a:p>
            <a:pPr marL="0" indent="360363" algn="just" rtl="1" eaLnBrk="1" fontAlgn="auto" hangingPunct="1">
              <a:lnSpc>
                <a:spcPct val="170000"/>
              </a:lnSpc>
              <a:spcAft>
                <a:spcPts val="0"/>
              </a:spcAft>
              <a:buFont typeface="Wingdings 2"/>
              <a:buNone/>
              <a:defRPr/>
            </a:pPr>
            <a:r>
              <a:rPr lang="ar-EG" sz="3500" b="1" dirty="0" smtClean="0">
                <a:latin typeface="Times New Roman" pitchFamily="18" charset="0"/>
                <a:cs typeface="Times New Roman" pitchFamily="18" charset="0"/>
              </a:rPr>
              <a:t>وفيها يتعلم الحيوان عن طريق </a:t>
            </a:r>
            <a:r>
              <a:rPr lang="ar-EG" sz="3500" b="1" dirty="0" smtClean="0">
                <a:solidFill>
                  <a:srgbClr val="FF0000"/>
                </a:solidFill>
                <a:latin typeface="Times New Roman" pitchFamily="18" charset="0"/>
                <a:cs typeface="Times New Roman" pitchFamily="18" charset="0"/>
              </a:rPr>
              <a:t>موثرات خارجية تقليدية</a:t>
            </a:r>
            <a:r>
              <a:rPr lang="ar-EG" sz="3500" b="1" dirty="0" smtClean="0">
                <a:latin typeface="Times New Roman" pitchFamily="18" charset="0"/>
                <a:cs typeface="Times New Roman" pitchFamily="18" charset="0"/>
              </a:rPr>
              <a:t> مثل استماع الحيوان بصفة دورية لأصوات أدوات معينة أثناء تقديم العلائق وبناءاً عليه يبدأ الحيوان التوجة إلى المعلف (أى أن الحيوان بدأ السلوك الغذائى نتيجة إثارة معتادة عن طريق الصوت).</a:t>
            </a:r>
          </a:p>
          <a:p>
            <a:pPr marL="0" indent="360363" algn="just" rtl="1" eaLnBrk="1" fontAlgn="auto" hangingPunct="1">
              <a:lnSpc>
                <a:spcPct val="170000"/>
              </a:lnSpc>
              <a:spcAft>
                <a:spcPts val="0"/>
              </a:spcAft>
              <a:buFont typeface="Wingdings 2"/>
              <a:buNone/>
              <a:defRPr/>
            </a:pPr>
            <a:r>
              <a:rPr lang="ar-EG" sz="3500" b="1" dirty="0" smtClean="0">
                <a:latin typeface="Times New Roman" pitchFamily="18" charset="0"/>
                <a:cs typeface="Times New Roman" pitchFamily="18" charset="0"/>
              </a:rPr>
              <a:t>تعتبر الأصوات التى تصدر عن المعدات المختلف قبل عملية الحلابة مباشرة من أهم المؤثرات الصوتية التى تساعد فى حدوث التحنين للحيوان بطريقة تلقائية ودون قصد من الحلاب مما يساعد الحيوان على بدء عملية الحلابة دون مفاجأة.</a:t>
            </a:r>
          </a:p>
          <a:p>
            <a:pPr marL="0" indent="360363" algn="just" rtl="1" eaLnBrk="1" fontAlgn="auto" hangingPunct="1">
              <a:lnSpc>
                <a:spcPct val="170000"/>
              </a:lnSpc>
              <a:spcAft>
                <a:spcPts val="0"/>
              </a:spcAft>
              <a:buFont typeface="Wingdings 2"/>
              <a:buNone/>
              <a:defRPr/>
            </a:pPr>
            <a:r>
              <a:rPr lang="ar-EG" sz="3500" b="1" dirty="0" smtClean="0">
                <a:latin typeface="Times New Roman" pitchFamily="18" charset="0"/>
                <a:cs typeface="Times New Roman" pitchFamily="18" charset="0"/>
              </a:rPr>
              <a:t>وقد تكون استجابة الحيوان للإثارة المشروطة سلبية، مثال لذلك إبتعاد الحيوان (الحصان مثلاً) عند إقتراب الإنسان منه (المشترى) وهو سلوك سلبى نتيجة عدم التعارف المسبق بينهم.</a:t>
            </a:r>
          </a:p>
        </p:txBody>
      </p:sp>
      <p:sp>
        <p:nvSpPr>
          <p:cNvPr id="6" name="Rounded Rectangle 5"/>
          <p:cNvSpPr/>
          <p:nvPr/>
        </p:nvSpPr>
        <p:spPr>
          <a:xfrm>
            <a:off x="457200" y="6016170"/>
            <a:ext cx="82296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265113" indent="-265113" algn="ctr">
              <a:spcBef>
                <a:spcPts val="250"/>
              </a:spcBef>
              <a:buClr>
                <a:schemeClr val="accent1"/>
              </a:buClr>
              <a:buSzPct val="80000"/>
            </a:pPr>
            <a:r>
              <a:rPr lang="ar-EG" sz="1200" b="1" dirty="0" smtClean="0">
                <a:solidFill>
                  <a:srgbClr val="C00000"/>
                </a:solidFill>
                <a:latin typeface="Verdana" pitchFamily="34" charset="0"/>
                <a:cs typeface="Tahoma" pitchFamily="34" charset="0"/>
              </a:rPr>
              <a:t>د. محمد يوسف العارف   –   مدرس رعاية الحيوان   –   كلية الزراعة    –   جامعة سوهاج</a:t>
            </a:r>
            <a:endParaRPr lang="en-US" sz="1200" b="1" dirty="0">
              <a:solidFill>
                <a:srgbClr val="C00000"/>
              </a:solidFill>
              <a:latin typeface="Verdana" pitchFamily="34" charset="0"/>
            </a:endParaRPr>
          </a:p>
        </p:txBody>
      </p:sp>
      <p:sp>
        <p:nvSpPr>
          <p:cNvPr id="7" name="Rounded Rectangle 6"/>
          <p:cNvSpPr/>
          <p:nvPr/>
        </p:nvSpPr>
        <p:spPr>
          <a:xfrm>
            <a:off x="475344" y="762000"/>
            <a:ext cx="8153400" cy="3338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EG" sz="1600" b="1" i="1" dirty="0" smtClean="0">
                <a:solidFill>
                  <a:srgbClr val="C00000"/>
                </a:solidFill>
                <a:latin typeface="Book Antiqua" pitchFamily="18" charset="0"/>
                <a:cs typeface="Tahoma" pitchFamily="34" charset="0"/>
              </a:rPr>
              <a:t>سلوك الحيوان         </a:t>
            </a:r>
            <a:r>
              <a:rPr lang="en-US" sz="1600" b="1" i="1" dirty="0" smtClean="0">
                <a:solidFill>
                  <a:srgbClr val="C00000"/>
                </a:solidFill>
                <a:latin typeface="Book Antiqua" pitchFamily="18" charset="0"/>
                <a:cs typeface="Tahoma" pitchFamily="34" charset="0"/>
              </a:rPr>
              <a:t>Animal Behaviour</a:t>
            </a:r>
          </a:p>
        </p:txBody>
      </p:sp>
      <p:sp>
        <p:nvSpPr>
          <p:cNvPr id="8" name="Subtitle 2"/>
          <p:cNvSpPr txBox="1">
            <a:spLocks/>
          </p:cNvSpPr>
          <p:nvPr/>
        </p:nvSpPr>
        <p:spPr bwMode="auto">
          <a:xfrm>
            <a:off x="6858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a:t>
            </a:r>
            <a:r>
              <a:rPr lang="ar-EG" sz="1400" b="1" i="1" dirty="0" smtClean="0">
                <a:latin typeface="Book Antiqua" pitchFamily="18" charset="0"/>
              </a:rPr>
              <a:t>(6)</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1066800"/>
            <a:ext cx="7924800" cy="4724400"/>
          </a:xfrm>
        </p:spPr>
        <p:txBody>
          <a:bodyPr>
            <a:normAutofit fontScale="55000" lnSpcReduction="20000"/>
          </a:bodyPr>
          <a:lstStyle/>
          <a:p>
            <a:pPr marL="0" indent="360363" algn="just" rtl="1" eaLnBrk="1" fontAlgn="auto" hangingPunct="1">
              <a:lnSpc>
                <a:spcPct val="170000"/>
              </a:lnSpc>
              <a:spcAft>
                <a:spcPts val="0"/>
              </a:spcAft>
              <a:buNone/>
              <a:defRPr/>
            </a:pPr>
            <a:r>
              <a:rPr lang="ar-EG" sz="4400" b="1" dirty="0" smtClean="0">
                <a:latin typeface="Times New Roman" pitchFamily="18" charset="0"/>
                <a:cs typeface="Times New Roman" pitchFamily="18" charset="0"/>
              </a:rPr>
              <a:t>الإثارة المفتعلة المشروطة</a:t>
            </a:r>
            <a:endParaRPr lang="en-US" sz="4400" b="1" dirty="0" smtClean="0">
              <a:latin typeface="Times New Roman" pitchFamily="18" charset="0"/>
              <a:cs typeface="Times New Roman" pitchFamily="18" charset="0"/>
            </a:endParaRPr>
          </a:p>
          <a:p>
            <a:pPr marL="0" indent="360363" algn="just" rtl="1" eaLnBrk="1" fontAlgn="auto" hangingPunct="1">
              <a:lnSpc>
                <a:spcPct val="170000"/>
              </a:lnSpc>
              <a:spcAft>
                <a:spcPts val="0"/>
              </a:spcAft>
              <a:buFont typeface="Wingdings 2"/>
              <a:buNone/>
              <a:defRPr/>
            </a:pPr>
            <a:r>
              <a:rPr lang="ar-EG" sz="3500" b="1" dirty="0" smtClean="0">
                <a:latin typeface="Times New Roman" pitchFamily="18" charset="0"/>
                <a:cs typeface="Times New Roman" pitchFamily="18" charset="0"/>
              </a:rPr>
              <a:t>وهى الطريقة الرئيسية الثانية لتعليم الحيوان عن طريق وسائل مشروطة، ولعل أهم النظريات المتبعة فى تعليم الحيوان بهذه الطريقة </a:t>
            </a:r>
            <a:r>
              <a:rPr lang="ar-EG" sz="3500" b="1" dirty="0" smtClean="0">
                <a:solidFill>
                  <a:srgbClr val="FF0000"/>
                </a:solidFill>
                <a:latin typeface="Times New Roman" pitchFamily="18" charset="0"/>
                <a:cs typeface="Times New Roman" pitchFamily="18" charset="0"/>
              </a:rPr>
              <a:t>نظرية التجربة والخطأ </a:t>
            </a:r>
            <a:r>
              <a:rPr lang="en-US" sz="3500" b="1" dirty="0" smtClean="0">
                <a:solidFill>
                  <a:srgbClr val="FF0000"/>
                </a:solidFill>
                <a:latin typeface="Times New Roman" pitchFamily="18" charset="0"/>
                <a:cs typeface="Times New Roman" pitchFamily="18" charset="0"/>
              </a:rPr>
              <a:t>Trail and Error</a:t>
            </a:r>
            <a:r>
              <a:rPr lang="ar-EG" sz="3500" b="1" dirty="0" smtClean="0">
                <a:solidFill>
                  <a:srgbClr val="FF0000"/>
                </a:solidFill>
                <a:latin typeface="Times New Roman" pitchFamily="18" charset="0"/>
                <a:cs typeface="Times New Roman" pitchFamily="18" charset="0"/>
              </a:rPr>
              <a:t> </a:t>
            </a:r>
            <a:r>
              <a:rPr lang="ar-EG" sz="3500" b="1" dirty="0" smtClean="0">
                <a:latin typeface="Times New Roman" pitchFamily="18" charset="0"/>
                <a:cs typeface="Times New Roman" pitchFamily="18" charset="0"/>
              </a:rPr>
              <a:t>وتطبق هذه النظرية عادة بنجاح كبير فى تدريب حيوانات السيرك. فعادة ما يتم تدريب حيوانات السيرك على أفعال معينة قبل أن </a:t>
            </a:r>
            <a:r>
              <a:rPr lang="ar-EG" sz="3500" b="1" dirty="0" smtClean="0">
                <a:solidFill>
                  <a:srgbClr val="FF0000"/>
                </a:solidFill>
                <a:latin typeface="Times New Roman" pitchFamily="18" charset="0"/>
                <a:cs typeface="Times New Roman" pitchFamily="18" charset="0"/>
              </a:rPr>
              <a:t>يقدم لها الغذاء والذى يعتبر بمثابة مكافأة</a:t>
            </a:r>
            <a:r>
              <a:rPr lang="ar-EG" sz="3500" b="1" dirty="0" smtClean="0">
                <a:latin typeface="Times New Roman" pitchFamily="18" charset="0"/>
                <a:cs typeface="Times New Roman" pitchFamily="18" charset="0"/>
              </a:rPr>
              <a:t> لها نتيجة الطاعة فى فعل هذه الأفعال. ويمكن استخدام وسائل مختلفة من الوسائل التى يفضلها الحيوان لمكافأته غير الغذاء مثل ملاطفته والربت عليه.</a:t>
            </a:r>
          </a:p>
          <a:p>
            <a:pPr marL="0" indent="360363" algn="just" rtl="1" eaLnBrk="1" fontAlgn="auto" hangingPunct="1">
              <a:lnSpc>
                <a:spcPct val="170000"/>
              </a:lnSpc>
              <a:spcAft>
                <a:spcPts val="0"/>
              </a:spcAft>
              <a:buFont typeface="Wingdings 2"/>
              <a:buNone/>
              <a:defRPr/>
            </a:pPr>
            <a:r>
              <a:rPr lang="ar-EG" sz="3500" b="1" dirty="0" smtClean="0">
                <a:latin typeface="Times New Roman" pitchFamily="18" charset="0"/>
                <a:cs typeface="Times New Roman" pitchFamily="18" charset="0"/>
              </a:rPr>
              <a:t>ويلاحظ فى الإعتماد على نظرية التجربة والخطأ أن يتم مكافأة الحيوان بسخاء بشكل يفضله </a:t>
            </a:r>
            <a:r>
              <a:rPr lang="ar-EG" sz="3500" b="1" dirty="0" smtClean="0">
                <a:solidFill>
                  <a:srgbClr val="FF0000"/>
                </a:solidFill>
                <a:latin typeface="Times New Roman" pitchFamily="18" charset="0"/>
                <a:cs typeface="Times New Roman" pitchFamily="18" charset="0"/>
              </a:rPr>
              <a:t>فقط</a:t>
            </a:r>
            <a:r>
              <a:rPr lang="ar-EG" sz="3500" b="1" dirty="0" smtClean="0">
                <a:latin typeface="Times New Roman" pitchFamily="18" charset="0"/>
                <a:cs typeface="Times New Roman" pitchFamily="18" charset="0"/>
              </a:rPr>
              <a:t> </a:t>
            </a:r>
            <a:r>
              <a:rPr lang="ar-EG" sz="3500" b="1" dirty="0" smtClean="0">
                <a:solidFill>
                  <a:srgbClr val="FF0000"/>
                </a:solidFill>
                <a:latin typeface="Times New Roman" pitchFamily="18" charset="0"/>
                <a:cs typeface="Times New Roman" pitchFamily="18" charset="0"/>
              </a:rPr>
              <a:t>فى حالة تنفيذ ما يطلب منه أثناء التدريب</a:t>
            </a:r>
            <a:r>
              <a:rPr lang="ar-EG" sz="3500" b="1" dirty="0" smtClean="0">
                <a:latin typeface="Times New Roman" pitchFamily="18" charset="0"/>
                <a:cs typeface="Times New Roman" pitchFamily="18" charset="0"/>
              </a:rPr>
              <a:t>.</a:t>
            </a:r>
          </a:p>
        </p:txBody>
      </p:sp>
      <p:sp>
        <p:nvSpPr>
          <p:cNvPr id="6" name="Rounded Rectangle 5"/>
          <p:cNvSpPr/>
          <p:nvPr/>
        </p:nvSpPr>
        <p:spPr>
          <a:xfrm>
            <a:off x="457200" y="6016170"/>
            <a:ext cx="82296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265113" indent="-265113" algn="ctr">
              <a:spcBef>
                <a:spcPts val="250"/>
              </a:spcBef>
              <a:buClr>
                <a:schemeClr val="accent1"/>
              </a:buClr>
              <a:buSzPct val="80000"/>
            </a:pPr>
            <a:r>
              <a:rPr lang="ar-EG" sz="1200" b="1" dirty="0" smtClean="0">
                <a:solidFill>
                  <a:srgbClr val="C00000"/>
                </a:solidFill>
                <a:latin typeface="Verdana" pitchFamily="34" charset="0"/>
                <a:cs typeface="Tahoma" pitchFamily="34" charset="0"/>
              </a:rPr>
              <a:t>د. محمد يوسف العارف   –   مدرس رعاية الحيوان   –   كلية الزراعة    –   جامعة سوهاج</a:t>
            </a:r>
            <a:endParaRPr lang="en-US" sz="1200" b="1" dirty="0">
              <a:solidFill>
                <a:srgbClr val="C00000"/>
              </a:solidFill>
              <a:latin typeface="Verdana" pitchFamily="34" charset="0"/>
            </a:endParaRPr>
          </a:p>
        </p:txBody>
      </p:sp>
      <p:sp>
        <p:nvSpPr>
          <p:cNvPr id="7" name="Rounded Rectangle 6"/>
          <p:cNvSpPr/>
          <p:nvPr/>
        </p:nvSpPr>
        <p:spPr>
          <a:xfrm>
            <a:off x="475344" y="762000"/>
            <a:ext cx="8153400" cy="3338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EG" sz="1600" b="1" i="1" dirty="0" smtClean="0">
                <a:solidFill>
                  <a:srgbClr val="C00000"/>
                </a:solidFill>
                <a:latin typeface="Book Antiqua" pitchFamily="18" charset="0"/>
                <a:cs typeface="Tahoma" pitchFamily="34" charset="0"/>
              </a:rPr>
              <a:t>سلوك الحيوان         </a:t>
            </a:r>
            <a:r>
              <a:rPr lang="en-US" sz="1600" b="1" i="1" dirty="0" smtClean="0">
                <a:solidFill>
                  <a:srgbClr val="C00000"/>
                </a:solidFill>
                <a:latin typeface="Book Antiqua" pitchFamily="18" charset="0"/>
                <a:cs typeface="Tahoma" pitchFamily="34" charset="0"/>
              </a:rPr>
              <a:t>Animal Behaviour</a:t>
            </a:r>
          </a:p>
        </p:txBody>
      </p:sp>
      <p:sp>
        <p:nvSpPr>
          <p:cNvPr id="8" name="Subtitle 2"/>
          <p:cNvSpPr txBox="1">
            <a:spLocks/>
          </p:cNvSpPr>
          <p:nvPr/>
        </p:nvSpPr>
        <p:spPr bwMode="auto">
          <a:xfrm>
            <a:off x="6858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a:t>
            </a:r>
            <a:r>
              <a:rPr lang="ar-EG" sz="1400" b="1" i="1" dirty="0" smtClean="0">
                <a:latin typeface="Book Antiqua" pitchFamily="18" charset="0"/>
              </a:rPr>
              <a:t>(6)</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1066800"/>
            <a:ext cx="7924800" cy="4724400"/>
          </a:xfrm>
        </p:spPr>
        <p:txBody>
          <a:bodyPr>
            <a:normAutofit fontScale="55000" lnSpcReduction="20000"/>
          </a:bodyPr>
          <a:lstStyle/>
          <a:p>
            <a:pPr marL="0" indent="0" algn="ctr" rtl="1" eaLnBrk="1" fontAlgn="auto" hangingPunct="1">
              <a:lnSpc>
                <a:spcPct val="170000"/>
              </a:lnSpc>
              <a:spcAft>
                <a:spcPts val="0"/>
              </a:spcAft>
              <a:buNone/>
              <a:defRPr/>
            </a:pPr>
            <a:r>
              <a:rPr lang="ar-EG" sz="4400" b="1" dirty="0" smtClean="0">
                <a:latin typeface="Times New Roman" pitchFamily="18" charset="0"/>
                <a:cs typeface="Times New Roman" pitchFamily="18" charset="0"/>
              </a:rPr>
              <a:t>أتباع </a:t>
            </a:r>
            <a:r>
              <a:rPr lang="ar-EG" sz="4400" b="1" dirty="0" smtClean="0">
                <a:solidFill>
                  <a:srgbClr val="FF0000"/>
                </a:solidFill>
                <a:latin typeface="Times New Roman" pitchFamily="18" charset="0"/>
                <a:cs typeface="Times New Roman" pitchFamily="18" charset="0"/>
              </a:rPr>
              <a:t>نظرية الثواب والعقاب  </a:t>
            </a:r>
            <a:r>
              <a:rPr lang="en-US" sz="4400" b="1" i="1" dirty="0" smtClean="0">
                <a:solidFill>
                  <a:srgbClr val="FF0000"/>
                </a:solidFill>
                <a:latin typeface="Times New Roman" pitchFamily="18" charset="0"/>
                <a:cs typeface="Times New Roman" pitchFamily="18" charset="0"/>
              </a:rPr>
              <a:t>Reward and Punishment</a:t>
            </a:r>
            <a:endParaRPr lang="ar-EG" sz="4400" b="1" i="1" dirty="0" smtClean="0">
              <a:solidFill>
                <a:srgbClr val="FF0000"/>
              </a:solidFill>
              <a:latin typeface="Times New Roman" pitchFamily="18" charset="0"/>
              <a:cs typeface="Times New Roman" pitchFamily="18" charset="0"/>
            </a:endParaRPr>
          </a:p>
          <a:p>
            <a:pPr marL="0" indent="0" algn="ctr" rtl="1" eaLnBrk="1" fontAlgn="auto" hangingPunct="1">
              <a:lnSpc>
                <a:spcPct val="170000"/>
              </a:lnSpc>
              <a:spcAft>
                <a:spcPts val="0"/>
              </a:spcAft>
              <a:buNone/>
              <a:defRPr/>
            </a:pPr>
            <a:r>
              <a:rPr lang="ar-EG" sz="4400" b="1" dirty="0" smtClean="0">
                <a:latin typeface="Times New Roman" pitchFamily="18" charset="0"/>
                <a:cs typeface="Times New Roman" pitchFamily="18" charset="0"/>
              </a:rPr>
              <a:t>فى تدريب الحيوان</a:t>
            </a:r>
          </a:p>
          <a:p>
            <a:pPr marL="0" indent="0" algn="ctr" rtl="1" eaLnBrk="1" fontAlgn="auto" hangingPunct="1">
              <a:lnSpc>
                <a:spcPct val="170000"/>
              </a:lnSpc>
              <a:spcAft>
                <a:spcPts val="0"/>
              </a:spcAft>
              <a:buNone/>
              <a:defRPr/>
            </a:pPr>
            <a:endParaRPr lang="en-US" sz="1700" b="1" dirty="0" smtClean="0">
              <a:latin typeface="Times New Roman" pitchFamily="18" charset="0"/>
              <a:cs typeface="Times New Roman" pitchFamily="18" charset="0"/>
            </a:endParaRPr>
          </a:p>
          <a:p>
            <a:pPr marL="0" indent="360363" algn="just" rtl="1" eaLnBrk="1" fontAlgn="auto" hangingPunct="1">
              <a:lnSpc>
                <a:spcPct val="170000"/>
              </a:lnSpc>
              <a:spcAft>
                <a:spcPts val="0"/>
              </a:spcAft>
              <a:buFont typeface="Wingdings 2"/>
              <a:buNone/>
              <a:defRPr/>
            </a:pPr>
            <a:r>
              <a:rPr lang="ar-EG" sz="3500" b="1" dirty="0" smtClean="0">
                <a:latin typeface="Times New Roman" pitchFamily="18" charset="0"/>
                <a:cs typeface="Times New Roman" pitchFamily="18" charset="0"/>
              </a:rPr>
              <a:t>وفيها </a:t>
            </a:r>
            <a:r>
              <a:rPr lang="ar-EG" sz="3500" b="1" dirty="0" smtClean="0">
                <a:solidFill>
                  <a:srgbClr val="FF0000"/>
                </a:solidFill>
                <a:latin typeface="Times New Roman" pitchFamily="18" charset="0"/>
                <a:cs typeface="Times New Roman" pitchFamily="18" charset="0"/>
              </a:rPr>
              <a:t>يثاب</a:t>
            </a:r>
            <a:r>
              <a:rPr lang="ar-EG" sz="3500" b="1" dirty="0" smtClean="0">
                <a:latin typeface="Times New Roman" pitchFamily="18" charset="0"/>
                <a:cs typeface="Times New Roman" pitchFamily="18" charset="0"/>
              </a:rPr>
              <a:t> الحيوان فى كل مرة يقترب منها من فعل السلوك المطلوب بطريقة صحيحة والتى تستدعى التكرار والتكرار لإتقانه فعل السلوك بالشكل الصحيح (مثال تدريب الخيول فى السيرك).</a:t>
            </a:r>
          </a:p>
          <a:p>
            <a:pPr marL="0" indent="360363" algn="just" rtl="1" eaLnBrk="1" fontAlgn="auto" hangingPunct="1">
              <a:lnSpc>
                <a:spcPct val="170000"/>
              </a:lnSpc>
              <a:spcAft>
                <a:spcPts val="0"/>
              </a:spcAft>
              <a:buFont typeface="Wingdings 2"/>
              <a:buNone/>
              <a:defRPr/>
            </a:pPr>
            <a:r>
              <a:rPr lang="ar-EG" sz="3500" b="1" dirty="0" smtClean="0">
                <a:latin typeface="Times New Roman" pitchFamily="18" charset="0"/>
                <a:cs typeface="Times New Roman" pitchFamily="18" charset="0"/>
              </a:rPr>
              <a:t>كما أن هناك </a:t>
            </a:r>
            <a:r>
              <a:rPr lang="ar-EG" sz="3500" b="1" dirty="0" smtClean="0">
                <a:solidFill>
                  <a:srgbClr val="FF0000"/>
                </a:solidFill>
                <a:latin typeface="Times New Roman" pitchFamily="18" charset="0"/>
                <a:cs typeface="Times New Roman" pitchFamily="18" charset="0"/>
              </a:rPr>
              <a:t>بعض السلوكيات سيئة </a:t>
            </a:r>
            <a:r>
              <a:rPr lang="ar-EG" sz="3500" b="1" dirty="0" smtClean="0">
                <a:latin typeface="Times New Roman" pitchFamily="18" charset="0"/>
                <a:cs typeface="Times New Roman" pitchFamily="18" charset="0"/>
              </a:rPr>
              <a:t>يرغب المربى فى منع الحيوان من مزاولتها والإنتهاء عنها (مثل سلوك العض</a:t>
            </a:r>
            <a:r>
              <a:rPr lang="en-US" sz="3500" b="1" dirty="0" smtClean="0">
                <a:latin typeface="Times New Roman" pitchFamily="18" charset="0"/>
                <a:cs typeface="Times New Roman" pitchFamily="18" charset="0"/>
              </a:rPr>
              <a:t>Biting </a:t>
            </a:r>
            <a:r>
              <a:rPr lang="ar-EG" sz="3500" b="1" dirty="0" smtClean="0">
                <a:latin typeface="Times New Roman" pitchFamily="18" charset="0"/>
                <a:cs typeface="Times New Roman" pitchFamily="18" charset="0"/>
              </a:rPr>
              <a:t> أو الرفس</a:t>
            </a:r>
            <a:r>
              <a:rPr lang="en-US" sz="3500" b="1" dirty="0" smtClean="0">
                <a:latin typeface="Times New Roman" pitchFamily="18" charset="0"/>
                <a:cs typeface="Times New Roman" pitchFamily="18" charset="0"/>
              </a:rPr>
              <a:t>Kicking </a:t>
            </a:r>
            <a:r>
              <a:rPr lang="ar-EG" sz="3500" b="1" dirty="0" smtClean="0">
                <a:latin typeface="Times New Roman" pitchFamily="18" charset="0"/>
                <a:cs typeface="Times New Roman" pitchFamily="18" charset="0"/>
              </a:rPr>
              <a:t>) وفى هذه الحالات يستخدم المربى </a:t>
            </a:r>
            <a:r>
              <a:rPr lang="ar-EG" sz="3500" b="1" dirty="0" smtClean="0">
                <a:solidFill>
                  <a:srgbClr val="FF0000"/>
                </a:solidFill>
                <a:latin typeface="Times New Roman" pitchFamily="18" charset="0"/>
                <a:cs typeface="Times New Roman" pitchFamily="18" charset="0"/>
              </a:rPr>
              <a:t>اسلوب العقاب </a:t>
            </a:r>
            <a:r>
              <a:rPr lang="ar-EG" sz="3500" b="1" dirty="0" smtClean="0">
                <a:latin typeface="Times New Roman" pitchFamily="18" charset="0"/>
                <a:cs typeface="Times New Roman" pitchFamily="18" charset="0"/>
              </a:rPr>
              <a:t>بدلاً من الثواب مثل تركيب جزء حاد يؤلم الحيوان عند محاولته العض أو الرفس، وعندما يمتنع الحيوان عن هذه العادات يمكن التخفبف عنه برفعها على أن يعاد تركيبها مرة أخرى إذا ما عاد لتلك العادات مرة أخرى.</a:t>
            </a:r>
          </a:p>
        </p:txBody>
      </p:sp>
      <p:sp>
        <p:nvSpPr>
          <p:cNvPr id="6" name="Rounded Rectangle 5"/>
          <p:cNvSpPr/>
          <p:nvPr/>
        </p:nvSpPr>
        <p:spPr>
          <a:xfrm>
            <a:off x="457200" y="6016170"/>
            <a:ext cx="82296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265113" indent="-265113" algn="ctr">
              <a:spcBef>
                <a:spcPts val="250"/>
              </a:spcBef>
              <a:buClr>
                <a:schemeClr val="accent1"/>
              </a:buClr>
              <a:buSzPct val="80000"/>
            </a:pPr>
            <a:r>
              <a:rPr lang="ar-EG" sz="1200" b="1" dirty="0" smtClean="0">
                <a:solidFill>
                  <a:srgbClr val="C00000"/>
                </a:solidFill>
                <a:latin typeface="Verdana" pitchFamily="34" charset="0"/>
                <a:cs typeface="Tahoma" pitchFamily="34" charset="0"/>
              </a:rPr>
              <a:t>د. محمد يوسف العارف   –   مدرس رعاية الحيوان   –   كلية الزراعة    –   جامعة سوهاج</a:t>
            </a:r>
            <a:endParaRPr lang="en-US" sz="1200" b="1" dirty="0">
              <a:solidFill>
                <a:srgbClr val="C00000"/>
              </a:solidFill>
              <a:latin typeface="Verdana" pitchFamily="34" charset="0"/>
            </a:endParaRPr>
          </a:p>
        </p:txBody>
      </p:sp>
      <p:sp>
        <p:nvSpPr>
          <p:cNvPr id="7" name="Rounded Rectangle 6"/>
          <p:cNvSpPr/>
          <p:nvPr/>
        </p:nvSpPr>
        <p:spPr>
          <a:xfrm>
            <a:off x="475344" y="762000"/>
            <a:ext cx="8153400" cy="3338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EG" sz="1600" b="1" i="1" dirty="0" smtClean="0">
                <a:solidFill>
                  <a:srgbClr val="C00000"/>
                </a:solidFill>
                <a:latin typeface="Book Antiqua" pitchFamily="18" charset="0"/>
                <a:cs typeface="Tahoma" pitchFamily="34" charset="0"/>
              </a:rPr>
              <a:t>سلوك الحيوان         </a:t>
            </a:r>
            <a:r>
              <a:rPr lang="en-US" sz="1600" b="1" i="1" dirty="0" smtClean="0">
                <a:solidFill>
                  <a:srgbClr val="C00000"/>
                </a:solidFill>
                <a:latin typeface="Book Antiqua" pitchFamily="18" charset="0"/>
                <a:cs typeface="Tahoma" pitchFamily="34" charset="0"/>
              </a:rPr>
              <a:t>Animal Behaviour</a:t>
            </a:r>
          </a:p>
        </p:txBody>
      </p:sp>
      <p:sp>
        <p:nvSpPr>
          <p:cNvPr id="8" name="Subtitle 2"/>
          <p:cNvSpPr txBox="1">
            <a:spLocks/>
          </p:cNvSpPr>
          <p:nvPr/>
        </p:nvSpPr>
        <p:spPr bwMode="auto">
          <a:xfrm>
            <a:off x="685800" y="4572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a:t>
            </a:r>
            <a:r>
              <a:rPr lang="ar-EG" sz="1400" b="1" i="1" dirty="0" smtClean="0">
                <a:latin typeface="Book Antiqua" pitchFamily="18" charset="0"/>
              </a:rPr>
              <a:t>(6)</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2200</TotalTime>
  <Words>3001</Words>
  <Application>Microsoft Office PowerPoint</Application>
  <PresentationFormat>On-screen Show (4:3)</PresentationFormat>
  <Paragraphs>175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المؤتمر الخامس عشر للجمعية المصرية للإنتاج الحيوانى</dc:title>
  <dc:creator>Abo_Ammar</dc:creator>
  <cp:lastModifiedBy>M Elaref</cp:lastModifiedBy>
  <cp:revision>805</cp:revision>
  <dcterms:created xsi:type="dcterms:W3CDTF">2006-08-16T00:00:00Z</dcterms:created>
  <dcterms:modified xsi:type="dcterms:W3CDTF">2020-03-25T23:07:32Z</dcterms:modified>
</cp:coreProperties>
</file>